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5" r:id="rId4"/>
  </p:sldMasterIdLst>
  <p:sldIdLst>
    <p:sldId id="256" r:id="rId5"/>
    <p:sldId id="274" r:id="rId6"/>
    <p:sldId id="264" r:id="rId7"/>
    <p:sldId id="265" r:id="rId8"/>
    <p:sldId id="266" r:id="rId9"/>
    <p:sldId id="267" r:id="rId10"/>
    <p:sldId id="257" r:id="rId11"/>
    <p:sldId id="258" r:id="rId12"/>
    <p:sldId id="259" r:id="rId13"/>
    <p:sldId id="263" r:id="rId14"/>
    <p:sldId id="260" r:id="rId15"/>
    <p:sldId id="261" r:id="rId16"/>
    <p:sldId id="268" r:id="rId17"/>
    <p:sldId id="262" r:id="rId18"/>
    <p:sldId id="273" r:id="rId19"/>
    <p:sldId id="269" r:id="rId20"/>
    <p:sldId id="270" r:id="rId21"/>
    <p:sldId id="272" r:id="rId22"/>
    <p:sldId id="27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A42EF4-03D5-4D54-A416-4F8040F1B77E}" v="53" dt="2024-11-28T22:45:48.4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97" autoAdjust="0"/>
    <p:restoredTop sz="94660"/>
  </p:normalViewPr>
  <p:slideViewPr>
    <p:cSldViewPr snapToGrid="0">
      <p:cViewPr varScale="1">
        <p:scale>
          <a:sx n="188" d="100"/>
          <a:sy n="188" d="100"/>
        </p:scale>
        <p:origin x="298" y="13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eg>
</file>

<file path=ppt/media/image10.jpeg>
</file>

<file path=ppt/media/image11.jpeg>
</file>

<file path=ppt/media/image12.jpg>
</file>

<file path=ppt/media/image13.jpeg>
</file>

<file path=ppt/media/image14.jpeg>
</file>

<file path=ppt/media/image15.png>
</file>

<file path=ppt/media/image16.jpg>
</file>

<file path=ppt/media/image17.jpg>
</file>

<file path=ppt/media/image18.png>
</file>

<file path=ppt/media/image19.jpg>
</file>

<file path=ppt/media/image2.jpg>
</file>

<file path=ppt/media/image20.jpeg>
</file>

<file path=ppt/media/image21.jpg>
</file>

<file path=ppt/media/image22.jpg>
</file>

<file path=ppt/media/image23.png>
</file>

<file path=ppt/media/image3.jpg>
</file>

<file path=ppt/media/image4.jpg>
</file>

<file path=ppt/media/image5.png>
</file>

<file path=ppt/media/image6.jp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21818-E75A-458F-AC5B-0E9A2C76B835}"/>
              </a:ext>
            </a:extLst>
          </p:cNvPr>
          <p:cNvSpPr>
            <a:spLocks noGrp="1"/>
          </p:cNvSpPr>
          <p:nvPr>
            <p:ph type="ctrTitle"/>
          </p:nvPr>
        </p:nvSpPr>
        <p:spPr>
          <a:xfrm>
            <a:off x="448056" y="448056"/>
            <a:ext cx="11292840" cy="3401568"/>
          </a:xfrm>
        </p:spPr>
        <p:txBody>
          <a:bodyPr anchor="b">
            <a:normAutofit/>
          </a:bodyPr>
          <a:lstStyle>
            <a:lvl1pPr algn="l">
              <a:defRPr sz="6400">
                <a:solidFill>
                  <a:schemeClr val="tx2"/>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6EE64DE-978B-4F95-BB3C-D027D8008748}"/>
              </a:ext>
            </a:extLst>
          </p:cNvPr>
          <p:cNvSpPr>
            <a:spLocks noGrp="1"/>
          </p:cNvSpPr>
          <p:nvPr>
            <p:ph type="subTitle" idx="1"/>
          </p:nvPr>
        </p:nvSpPr>
        <p:spPr>
          <a:xfrm>
            <a:off x="448056" y="4471416"/>
            <a:ext cx="11292840" cy="1481328"/>
          </a:xfrm>
        </p:spPr>
        <p:txBody>
          <a:bodyPr/>
          <a:lstStyle>
            <a:lvl1pPr marL="0" indent="0" algn="l">
              <a:lnSpc>
                <a:spcPct val="120000"/>
              </a:lnSpc>
              <a:buNone/>
              <a:defRPr sz="2400">
                <a:solidFill>
                  <a:schemeClr val="tx2">
                    <a:alpha val="5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8" name="Straight Connector 7">
            <a:extLst>
              <a:ext uri="{FF2B5EF4-FFF2-40B4-BE49-F238E27FC236}">
                <a16:creationId xmlns:a16="http://schemas.microsoft.com/office/drawing/2014/main" id="{C66CC717-08C5-4F3E-B8AA-BA93C8755982}"/>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Footer Placeholder 4">
            <a:extLst>
              <a:ext uri="{FF2B5EF4-FFF2-40B4-BE49-F238E27FC236}">
                <a16:creationId xmlns:a16="http://schemas.microsoft.com/office/drawing/2014/main" id="{896B5700-AA45-4E20-8BE5-27620411303F}"/>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10" name="Slide Number Placeholder 5">
            <a:extLst>
              <a:ext uri="{FF2B5EF4-FFF2-40B4-BE49-F238E27FC236}">
                <a16:creationId xmlns:a16="http://schemas.microsoft.com/office/drawing/2014/main" id="{7C5B7199-CC00-4D38-8B48-F8A539112985}"/>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11" name="Date Placeholder 3">
            <a:extLst>
              <a:ext uri="{FF2B5EF4-FFF2-40B4-BE49-F238E27FC236}">
                <a16:creationId xmlns:a16="http://schemas.microsoft.com/office/drawing/2014/main" id="{16BC76EC-3453-4CE0-A71D-BD21940757B4}"/>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Thursday, November 28, 2024</a:t>
            </a:fld>
            <a:endParaRPr lang="en-US" dirty="0"/>
          </a:p>
        </p:txBody>
      </p:sp>
    </p:spTree>
    <p:extLst>
      <p:ext uri="{BB962C8B-B14F-4D97-AF65-F5344CB8AC3E}">
        <p14:creationId xmlns:p14="http://schemas.microsoft.com/office/powerpoint/2010/main" val="3310764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733FC-38A1-463C-BF3D-0D99784E02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AFD076A-A004-4560-A43B-028624E20D17}"/>
              </a:ext>
            </a:extLst>
          </p:cNvPr>
          <p:cNvSpPr>
            <a:spLocks noGrp="1"/>
          </p:cNvSpPr>
          <p:nvPr>
            <p:ph type="body" orient="vert" idx="1"/>
          </p:nvPr>
        </p:nvSpPr>
        <p:spPr>
          <a:xfrm>
            <a:off x="448056" y="1956816"/>
            <a:ext cx="11301984" cy="3995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FCFBA60-9309-4F2A-9FA9-305C4AFBECAF}"/>
              </a:ext>
            </a:extLst>
          </p:cNvPr>
          <p:cNvSpPr>
            <a:spLocks noGrp="1"/>
          </p:cNvSpPr>
          <p:nvPr>
            <p:ph type="dt" sz="half" idx="10"/>
          </p:nvPr>
        </p:nvSpPr>
        <p:spPr>
          <a:xfrm>
            <a:off x="438912" y="6153912"/>
            <a:ext cx="3456432" cy="502920"/>
          </a:xfrm>
          <a:prstGeom prst="rect">
            <a:avLst/>
          </a:prstGeom>
        </p:spPr>
        <p:txBody>
          <a:bodyPr/>
          <a:lstStyle/>
          <a:p>
            <a:fld id="{53CF612A-4CB0-4F57-9A87-F049CECB184D}" type="datetime2">
              <a:rPr lang="en-US" smtClean="0"/>
              <a:t>Thursday, November 28, 2024</a:t>
            </a:fld>
            <a:endParaRPr lang="en-US"/>
          </a:p>
        </p:txBody>
      </p:sp>
      <p:sp>
        <p:nvSpPr>
          <p:cNvPr id="5" name="Footer Placeholder 4">
            <a:extLst>
              <a:ext uri="{FF2B5EF4-FFF2-40B4-BE49-F238E27FC236}">
                <a16:creationId xmlns:a16="http://schemas.microsoft.com/office/drawing/2014/main" id="{491BF451-928F-4E55-8A76-111D0E21121F}"/>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B5EC161-BA80-4E93-AEB1-B61E38C098BB}"/>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643814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44E3E-5EFE-4FCB-86A2-5E20CC6525EC}"/>
              </a:ext>
            </a:extLst>
          </p:cNvPr>
          <p:cNvSpPr>
            <a:spLocks noGrp="1"/>
          </p:cNvSpPr>
          <p:nvPr>
            <p:ph type="title" orient="vert"/>
          </p:nvPr>
        </p:nvSpPr>
        <p:spPr>
          <a:xfrm>
            <a:off x="10232136" y="448056"/>
            <a:ext cx="1581912" cy="550468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95005E-2E0C-4200-BF29-1135A35EE9B9}"/>
              </a:ext>
            </a:extLst>
          </p:cNvPr>
          <p:cNvSpPr>
            <a:spLocks noGrp="1"/>
          </p:cNvSpPr>
          <p:nvPr>
            <p:ph type="body" orient="vert" idx="1"/>
          </p:nvPr>
        </p:nvSpPr>
        <p:spPr>
          <a:xfrm>
            <a:off x="438912" y="438912"/>
            <a:ext cx="9436608" cy="55046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12BBBED-3B21-4271-BC0F-BBA258B59D48}"/>
              </a:ext>
            </a:extLst>
          </p:cNvPr>
          <p:cNvSpPr>
            <a:spLocks noGrp="1"/>
          </p:cNvSpPr>
          <p:nvPr>
            <p:ph type="dt" sz="half" idx="10"/>
          </p:nvPr>
        </p:nvSpPr>
        <p:spPr>
          <a:xfrm>
            <a:off x="438912" y="6153912"/>
            <a:ext cx="3456432" cy="502920"/>
          </a:xfrm>
          <a:prstGeom prst="rect">
            <a:avLst/>
          </a:prstGeom>
        </p:spPr>
        <p:txBody>
          <a:bodyPr/>
          <a:lstStyle/>
          <a:p>
            <a:fld id="{8F397F40-C8F7-4897-A6B8-241042F913A9}" type="datetime2">
              <a:rPr lang="en-US" smtClean="0"/>
              <a:t>Thursday, November 28, 2024</a:t>
            </a:fld>
            <a:endParaRPr lang="en-US"/>
          </a:p>
        </p:txBody>
      </p:sp>
      <p:sp>
        <p:nvSpPr>
          <p:cNvPr id="5" name="Footer Placeholder 4">
            <a:extLst>
              <a:ext uri="{FF2B5EF4-FFF2-40B4-BE49-F238E27FC236}">
                <a16:creationId xmlns:a16="http://schemas.microsoft.com/office/drawing/2014/main" id="{2D89CED5-56F3-4943-8143-918F7A860CD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9C87180-7248-4741-8E3B-9AAFB414DD95}"/>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552184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B7685-BDD9-488F-B082-33592E0F1364}"/>
              </a:ext>
            </a:extLst>
          </p:cNvPr>
          <p:cNvSpPr>
            <a:spLocks noGrp="1"/>
          </p:cNvSpPr>
          <p:nvPr>
            <p:ph type="title"/>
          </p:nvPr>
        </p:nvSpPr>
        <p:spPr/>
        <p:txBody>
          <a:bodyPr wrap="square"/>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CB5FF-7FB5-4B8A-BF1C-48765D40B4C0}"/>
              </a:ext>
            </a:extLst>
          </p:cNvPr>
          <p:cNvSpPr>
            <a:spLocks noGrp="1"/>
          </p:cNvSpPr>
          <p:nvPr>
            <p:ph idx="1"/>
          </p:nvPr>
        </p:nvSpPr>
        <p:spPr>
          <a:xfrm>
            <a:off x="448056" y="1735200"/>
            <a:ext cx="11293200" cy="3783013"/>
          </a:xfrm>
        </p:spPr>
        <p:txBody>
          <a:bodyPr wrap="square"/>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a:extLst>
              <a:ext uri="{FF2B5EF4-FFF2-40B4-BE49-F238E27FC236}">
                <a16:creationId xmlns:a16="http://schemas.microsoft.com/office/drawing/2014/main" id="{BDA03860-F8F0-4186-B5D0-72C935B2C2A9}"/>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8" name="Slide Number Placeholder 5">
            <a:extLst>
              <a:ext uri="{FF2B5EF4-FFF2-40B4-BE49-F238E27FC236}">
                <a16:creationId xmlns:a16="http://schemas.microsoft.com/office/drawing/2014/main" id="{60B9D802-9E36-42DA-B6CA-6C937CBE8A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9" name="Date Placeholder 3">
            <a:extLst>
              <a:ext uri="{FF2B5EF4-FFF2-40B4-BE49-F238E27FC236}">
                <a16:creationId xmlns:a16="http://schemas.microsoft.com/office/drawing/2014/main" id="{C227B5A7-BF66-4C50-9DAD-A24070310B83}"/>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Thursday, November 28, 2024</a:t>
            </a:fld>
            <a:endParaRPr lang="en-US" dirty="0"/>
          </a:p>
        </p:txBody>
      </p:sp>
    </p:spTree>
    <p:extLst>
      <p:ext uri="{BB962C8B-B14F-4D97-AF65-F5344CB8AC3E}">
        <p14:creationId xmlns:p14="http://schemas.microsoft.com/office/powerpoint/2010/main" val="3526213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2B8D-DB20-44D1-84BC-F76685913380}"/>
              </a:ext>
            </a:extLst>
          </p:cNvPr>
          <p:cNvSpPr>
            <a:spLocks noGrp="1"/>
          </p:cNvSpPr>
          <p:nvPr>
            <p:ph type="title"/>
          </p:nvPr>
        </p:nvSpPr>
        <p:spPr>
          <a:xfrm>
            <a:off x="448056" y="448056"/>
            <a:ext cx="11311128" cy="3401568"/>
          </a:xfrm>
        </p:spPr>
        <p:txBody>
          <a:bodyPr anchor="b">
            <a:normAutofit/>
          </a:bodyPr>
          <a:lstStyle>
            <a:lvl1pPr>
              <a:defRPr sz="6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594C298-618E-4642-8F2B-8DD253ED5C06}"/>
              </a:ext>
            </a:extLst>
          </p:cNvPr>
          <p:cNvSpPr>
            <a:spLocks noGrp="1"/>
          </p:cNvSpPr>
          <p:nvPr>
            <p:ph type="body" idx="1"/>
          </p:nvPr>
        </p:nvSpPr>
        <p:spPr>
          <a:xfrm>
            <a:off x="448056" y="4471416"/>
            <a:ext cx="11292840" cy="1481328"/>
          </a:xfrm>
        </p:spPr>
        <p:txBody>
          <a:bodyPr/>
          <a:lstStyle>
            <a:lvl1pPr marL="0" indent="0">
              <a:lnSpc>
                <a:spcPct val="120000"/>
              </a:lnSpc>
              <a:buNone/>
              <a:defRPr sz="2400">
                <a:solidFill>
                  <a:schemeClr val="tx2">
                    <a:alpha val="5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2B3ECD5-2EEA-457B-9C93-36F8AF368EC7}"/>
              </a:ext>
            </a:extLst>
          </p:cNvPr>
          <p:cNvSpPr>
            <a:spLocks noGrp="1"/>
          </p:cNvSpPr>
          <p:nvPr>
            <p:ph type="dt" sz="half" idx="10"/>
          </p:nvPr>
        </p:nvSpPr>
        <p:spPr>
          <a:xfrm>
            <a:off x="438912" y="6153912"/>
            <a:ext cx="3456432" cy="502920"/>
          </a:xfrm>
          <a:prstGeom prst="rect">
            <a:avLst/>
          </a:prstGeom>
        </p:spPr>
        <p:txBody>
          <a:bodyPr/>
          <a:lstStyle/>
          <a:p>
            <a:fld id="{10EDCA73-0A86-4195-A787-75037827079D}" type="datetime2">
              <a:rPr lang="en-US" smtClean="0"/>
              <a:t>Thursday, November 28, 2024</a:t>
            </a:fld>
            <a:endParaRPr lang="en-US"/>
          </a:p>
        </p:txBody>
      </p:sp>
      <p:sp>
        <p:nvSpPr>
          <p:cNvPr id="5" name="Footer Placeholder 4">
            <a:extLst>
              <a:ext uri="{FF2B5EF4-FFF2-40B4-BE49-F238E27FC236}">
                <a16:creationId xmlns:a16="http://schemas.microsoft.com/office/drawing/2014/main" id="{D79A15D4-F172-4025-9290-C8F5D419720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3926CD73-9984-4E1D-BD74-37115C1F4C57}"/>
              </a:ext>
            </a:extLst>
          </p:cNvPr>
          <p:cNvSpPr>
            <a:spLocks noGrp="1"/>
          </p:cNvSpPr>
          <p:nvPr>
            <p:ph type="sldNum" sz="quarter" idx="12"/>
          </p:nvPr>
        </p:nvSpPr>
        <p:spPr/>
        <p:txBody>
          <a:bodyPr rIns="219456"/>
          <a:lstStyle/>
          <a:p>
            <a:fld id="{0D309695-DEC3-40DA-9DF5-330280C9D0E8}" type="slidenum">
              <a:rPr lang="en-US" smtClean="0"/>
              <a:t>‹#›</a:t>
            </a:fld>
            <a:endParaRPr lang="en-US"/>
          </a:p>
        </p:txBody>
      </p:sp>
      <p:cxnSp>
        <p:nvCxnSpPr>
          <p:cNvPr id="8" name="Straight Connector 7">
            <a:extLst>
              <a:ext uri="{FF2B5EF4-FFF2-40B4-BE49-F238E27FC236}">
                <a16:creationId xmlns:a16="http://schemas.microsoft.com/office/drawing/2014/main" id="{E99FAD47-5E44-4EE5-A422-A77593F8F3A3}"/>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9351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74E41-AB27-418C-AA9E-8F863DDE362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8B9E10A-E18D-4122-A71B-0A22F695E076}"/>
              </a:ext>
            </a:extLst>
          </p:cNvPr>
          <p:cNvSpPr>
            <a:spLocks noGrp="1"/>
          </p:cNvSpPr>
          <p:nvPr>
            <p:ph sz="half" idx="1"/>
          </p:nvPr>
        </p:nvSpPr>
        <p:spPr>
          <a:xfrm>
            <a:off x="448056" y="1735200"/>
            <a:ext cx="5431536" cy="4214750"/>
          </a:xfrm>
        </p:spPr>
        <p:txBody>
          <a:bodyPr/>
          <a:lstStyle>
            <a:lvl1pPr marL="450000">
              <a:defRPr/>
            </a:lvl1pPr>
            <a:lvl2pPr marL="900000">
              <a:defRPr/>
            </a:lvl2pPr>
            <a:lvl3pPr marL="1350000">
              <a:defRPr/>
            </a:lvl3pPr>
            <a:lvl4pPr marL="1800000">
              <a:defRPr/>
            </a:lvl4pPr>
            <a:lvl5pPr marL="225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90CB980D-2720-431B-88C8-4D837023BBFF}"/>
              </a:ext>
            </a:extLst>
          </p:cNvPr>
          <p:cNvSpPr>
            <a:spLocks noGrp="1"/>
          </p:cNvSpPr>
          <p:nvPr>
            <p:ph sz="half" idx="2"/>
          </p:nvPr>
        </p:nvSpPr>
        <p:spPr>
          <a:xfrm>
            <a:off x="6309360" y="1735200"/>
            <a:ext cx="5431536" cy="4214750"/>
          </a:xfrm>
        </p:spPr>
        <p:txBody>
          <a:bodyPr/>
          <a:lstStyle>
            <a:lvl2pPr marL="900000">
              <a:defRPr/>
            </a:lvl2pPr>
            <a:lvl3pPr marL="1350000">
              <a:defRPr/>
            </a:lvl3pPr>
            <a:lvl4pPr marL="1800000">
              <a:defRPr/>
            </a:lvl4pPr>
            <a:lvl5pPr marL="243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E8EB211-F6F7-4C53-B25F-F1EBF7A8BF4E}"/>
              </a:ext>
            </a:extLst>
          </p:cNvPr>
          <p:cNvSpPr>
            <a:spLocks noGrp="1"/>
          </p:cNvSpPr>
          <p:nvPr>
            <p:ph type="dt" sz="half" idx="10"/>
          </p:nvPr>
        </p:nvSpPr>
        <p:spPr>
          <a:xfrm>
            <a:off x="438912" y="6153912"/>
            <a:ext cx="3456432" cy="502920"/>
          </a:xfrm>
          <a:prstGeom prst="rect">
            <a:avLst/>
          </a:prstGeom>
        </p:spPr>
        <p:txBody>
          <a:bodyPr/>
          <a:lstStyle/>
          <a:p>
            <a:fld id="{83C75374-B296-498E-A935-80631EA9020D}" type="datetime2">
              <a:rPr lang="en-US" smtClean="0"/>
              <a:t>Thursday, November 28, 2024</a:t>
            </a:fld>
            <a:endParaRPr lang="en-US"/>
          </a:p>
        </p:txBody>
      </p:sp>
      <p:sp>
        <p:nvSpPr>
          <p:cNvPr id="6" name="Footer Placeholder 5">
            <a:extLst>
              <a:ext uri="{FF2B5EF4-FFF2-40B4-BE49-F238E27FC236}">
                <a16:creationId xmlns:a16="http://schemas.microsoft.com/office/drawing/2014/main" id="{D0AA830D-482E-415E-B855-D561B94BDC2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2D7FB2AC-9F49-4D35-8C5E-ECECC6B13134}"/>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1846464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25D59-DC0A-4295-8714-902B54B983AF}"/>
              </a:ext>
            </a:extLst>
          </p:cNvPr>
          <p:cNvSpPr>
            <a:spLocks noGrp="1"/>
          </p:cNvSpPr>
          <p:nvPr>
            <p:ph type="title"/>
          </p:nvPr>
        </p:nvSpPr>
        <p:spPr>
          <a:xfrm>
            <a:off x="448056" y="388800"/>
            <a:ext cx="11311128" cy="114120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67A33E2-E7AE-4E37-9DF1-69697E45D2A7}"/>
              </a:ext>
            </a:extLst>
          </p:cNvPr>
          <p:cNvSpPr>
            <a:spLocks noGrp="1"/>
          </p:cNvSpPr>
          <p:nvPr>
            <p:ph type="body" idx="1"/>
          </p:nvPr>
        </p:nvSpPr>
        <p:spPr>
          <a:xfrm>
            <a:off x="448056"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2E79D5-E651-4B82-AFAA-DE6E16AC3EB8}"/>
              </a:ext>
            </a:extLst>
          </p:cNvPr>
          <p:cNvSpPr>
            <a:spLocks noGrp="1"/>
          </p:cNvSpPr>
          <p:nvPr>
            <p:ph sz="half" idx="2"/>
          </p:nvPr>
        </p:nvSpPr>
        <p:spPr>
          <a:xfrm>
            <a:off x="448056"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1A91196-F771-42C3-A726-A4ECF561FFF3}"/>
              </a:ext>
            </a:extLst>
          </p:cNvPr>
          <p:cNvSpPr>
            <a:spLocks noGrp="1"/>
          </p:cNvSpPr>
          <p:nvPr>
            <p:ph type="body" sz="quarter" idx="3"/>
          </p:nvPr>
        </p:nvSpPr>
        <p:spPr>
          <a:xfrm>
            <a:off x="6309360"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76BA18-D373-4B5F-B812-5D5E4C2378E7}"/>
              </a:ext>
            </a:extLst>
          </p:cNvPr>
          <p:cNvSpPr>
            <a:spLocks noGrp="1"/>
          </p:cNvSpPr>
          <p:nvPr>
            <p:ph sz="quarter" idx="4"/>
          </p:nvPr>
        </p:nvSpPr>
        <p:spPr>
          <a:xfrm>
            <a:off x="6309360"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F395D0EB-9F99-4C95-ADA6-AC6B493CCA9D}"/>
              </a:ext>
            </a:extLst>
          </p:cNvPr>
          <p:cNvSpPr>
            <a:spLocks noGrp="1"/>
          </p:cNvSpPr>
          <p:nvPr>
            <p:ph type="dt" sz="half" idx="10"/>
          </p:nvPr>
        </p:nvSpPr>
        <p:spPr>
          <a:xfrm>
            <a:off x="438912" y="6153912"/>
            <a:ext cx="3456432" cy="502920"/>
          </a:xfrm>
          <a:prstGeom prst="rect">
            <a:avLst/>
          </a:prstGeom>
        </p:spPr>
        <p:txBody>
          <a:bodyPr/>
          <a:lstStyle/>
          <a:p>
            <a:fld id="{B098B728-214A-4ABC-8432-5B3A5A66A987}" type="datetime2">
              <a:rPr lang="en-US" smtClean="0"/>
              <a:t>Thursday, November 28, 2024</a:t>
            </a:fld>
            <a:endParaRPr lang="en-US" dirty="0"/>
          </a:p>
        </p:txBody>
      </p:sp>
      <p:sp>
        <p:nvSpPr>
          <p:cNvPr id="8" name="Footer Placeholder 7">
            <a:extLst>
              <a:ext uri="{FF2B5EF4-FFF2-40B4-BE49-F238E27FC236}">
                <a16:creationId xmlns:a16="http://schemas.microsoft.com/office/drawing/2014/main" id="{27EB69A9-1E48-4683-8873-D888C39E6EE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57E419C-3010-4562-BA4B-ECBC2DBE629E}"/>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1017254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58066-A255-4886-A4B0-2AC829A768F3}"/>
              </a:ext>
            </a:extLst>
          </p:cNvPr>
          <p:cNvSpPr>
            <a:spLocks noGrp="1"/>
          </p:cNvSpPr>
          <p:nvPr>
            <p:ph type="title"/>
          </p:nvPr>
        </p:nvSpPr>
        <p:spPr>
          <a:xfrm>
            <a:off x="448056" y="388800"/>
            <a:ext cx="11311128" cy="5559552"/>
          </a:xfrm>
        </p:spPr>
        <p:txBody>
          <a:bodyPr wrap="square"/>
          <a:lstStyle/>
          <a:p>
            <a:r>
              <a:rPr lang="en-US"/>
              <a:t>Click to edit Master title style</a:t>
            </a:r>
            <a:endParaRPr lang="en-US" dirty="0"/>
          </a:p>
        </p:txBody>
      </p:sp>
      <p:sp>
        <p:nvSpPr>
          <p:cNvPr id="3" name="Date Placeholder 2">
            <a:extLst>
              <a:ext uri="{FF2B5EF4-FFF2-40B4-BE49-F238E27FC236}">
                <a16:creationId xmlns:a16="http://schemas.microsoft.com/office/drawing/2014/main" id="{2068D80A-6560-46E3-AF30-9CEC54EA747C}"/>
              </a:ext>
            </a:extLst>
          </p:cNvPr>
          <p:cNvSpPr>
            <a:spLocks noGrp="1"/>
          </p:cNvSpPr>
          <p:nvPr>
            <p:ph type="dt" sz="half" idx="10"/>
          </p:nvPr>
        </p:nvSpPr>
        <p:spPr>
          <a:xfrm>
            <a:off x="438912" y="6153912"/>
            <a:ext cx="3456432" cy="502920"/>
          </a:xfrm>
          <a:prstGeom prst="rect">
            <a:avLst/>
          </a:prstGeom>
        </p:spPr>
        <p:txBody>
          <a:bodyPr/>
          <a:lstStyle/>
          <a:p>
            <a:fld id="{015F02D0-6806-43AF-9888-2359BF40C204}" type="datetime2">
              <a:rPr lang="en-US" smtClean="0"/>
              <a:t>Thursday, November 28, 2024</a:t>
            </a:fld>
            <a:endParaRPr lang="en-US"/>
          </a:p>
        </p:txBody>
      </p:sp>
      <p:sp>
        <p:nvSpPr>
          <p:cNvPr id="4" name="Footer Placeholder 3">
            <a:extLst>
              <a:ext uri="{FF2B5EF4-FFF2-40B4-BE49-F238E27FC236}">
                <a16:creationId xmlns:a16="http://schemas.microsoft.com/office/drawing/2014/main" id="{4AB673C2-FB1E-46F5-8CFB-93B9DB807075}"/>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91E2120-410F-4382-81AB-37F161F72150}"/>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2433058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802222-E41B-48E7-BF06-5C5509D621C0}"/>
              </a:ext>
            </a:extLst>
          </p:cNvPr>
          <p:cNvSpPr>
            <a:spLocks noGrp="1"/>
          </p:cNvSpPr>
          <p:nvPr>
            <p:ph type="dt" sz="half" idx="10"/>
          </p:nvPr>
        </p:nvSpPr>
        <p:spPr>
          <a:xfrm>
            <a:off x="438912" y="6153912"/>
            <a:ext cx="3456432" cy="502920"/>
          </a:xfrm>
          <a:prstGeom prst="rect">
            <a:avLst/>
          </a:prstGeom>
        </p:spPr>
        <p:txBody>
          <a:bodyPr/>
          <a:lstStyle/>
          <a:p>
            <a:fld id="{8EE14D2D-B1AF-4197-82D6-FC1F8BD05681}" type="datetime2">
              <a:rPr lang="en-US" smtClean="0"/>
              <a:t>Thursday, November 28, 2024</a:t>
            </a:fld>
            <a:endParaRPr lang="en-US"/>
          </a:p>
        </p:txBody>
      </p:sp>
      <p:sp>
        <p:nvSpPr>
          <p:cNvPr id="3" name="Footer Placeholder 2">
            <a:extLst>
              <a:ext uri="{FF2B5EF4-FFF2-40B4-BE49-F238E27FC236}">
                <a16:creationId xmlns:a16="http://schemas.microsoft.com/office/drawing/2014/main" id="{17A636E3-B721-46E8-882F-C123530F0FEF}"/>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C4FC1178-3E0E-449A-B799-009C04C069AF}"/>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40490054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23392-4FF4-4922-A14E-8AA23A9BDD7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04FB38E-5055-4C9B-9A3B-A7B3A4887944}"/>
              </a:ext>
            </a:extLst>
          </p:cNvPr>
          <p:cNvSpPr>
            <a:spLocks noGrp="1"/>
          </p:cNvSpPr>
          <p:nvPr>
            <p:ph idx="1"/>
          </p:nvPr>
        </p:nvSpPr>
        <p:spPr>
          <a:xfrm>
            <a:off x="4370832" y="393192"/>
            <a:ext cx="7379208" cy="5559552"/>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E2EC2DB-2ED3-408C-BFF2-F413C9D8F91E}"/>
              </a:ext>
            </a:extLst>
          </p:cNvPr>
          <p:cNvSpPr>
            <a:spLocks noGrp="1"/>
          </p:cNvSpPr>
          <p:nvPr>
            <p:ph type="body" sz="half" idx="2"/>
          </p:nvPr>
        </p:nvSpPr>
        <p:spPr>
          <a:xfrm>
            <a:off x="448056" y="1733550"/>
            <a:ext cx="3447288" cy="421919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374FDF-3000-4B2C-AC88-8CE34D680596}"/>
              </a:ext>
            </a:extLst>
          </p:cNvPr>
          <p:cNvSpPr>
            <a:spLocks noGrp="1"/>
          </p:cNvSpPr>
          <p:nvPr>
            <p:ph type="dt" sz="half" idx="10"/>
          </p:nvPr>
        </p:nvSpPr>
        <p:spPr>
          <a:xfrm>
            <a:off x="438912" y="6153912"/>
            <a:ext cx="3456432" cy="502920"/>
          </a:xfrm>
          <a:prstGeom prst="rect">
            <a:avLst/>
          </a:prstGeom>
        </p:spPr>
        <p:txBody>
          <a:bodyPr/>
          <a:lstStyle/>
          <a:p>
            <a:fld id="{98771CEB-9838-4245-91B8-EFBAFE2D8B44}" type="datetime2">
              <a:rPr lang="en-US" smtClean="0"/>
              <a:t>Thursday, November 28, 2024</a:t>
            </a:fld>
            <a:endParaRPr lang="en-US"/>
          </a:p>
        </p:txBody>
      </p:sp>
      <p:sp>
        <p:nvSpPr>
          <p:cNvPr id="6" name="Footer Placeholder 5">
            <a:extLst>
              <a:ext uri="{FF2B5EF4-FFF2-40B4-BE49-F238E27FC236}">
                <a16:creationId xmlns:a16="http://schemas.microsoft.com/office/drawing/2014/main" id="{0DA0B7F4-5B8C-49BD-9BDA-FCBD13E2422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3502BC00-0803-4A53-8657-91CE0DB80E54}"/>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221370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C2A98-C272-40D9-B75A-77A3D58678E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AD50DAC-9AC3-4A9A-91B7-6C95E4362561}"/>
              </a:ext>
            </a:extLst>
          </p:cNvPr>
          <p:cNvSpPr>
            <a:spLocks noGrp="1"/>
          </p:cNvSpPr>
          <p:nvPr>
            <p:ph type="pic" idx="1"/>
          </p:nvPr>
        </p:nvSpPr>
        <p:spPr>
          <a:xfrm>
            <a:off x="4370832" y="441324"/>
            <a:ext cx="7373112" cy="55114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3721B04-C243-49A9-B5D3-483379290943}"/>
              </a:ext>
            </a:extLst>
          </p:cNvPr>
          <p:cNvSpPr>
            <a:spLocks noGrp="1"/>
          </p:cNvSpPr>
          <p:nvPr>
            <p:ph type="body" sz="half" idx="2"/>
          </p:nvPr>
        </p:nvSpPr>
        <p:spPr>
          <a:xfrm>
            <a:off x="448056" y="1735200"/>
            <a:ext cx="3447288" cy="421475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8E949C-DD35-44F6-B45A-35134D7E1299}"/>
              </a:ext>
            </a:extLst>
          </p:cNvPr>
          <p:cNvSpPr>
            <a:spLocks noGrp="1"/>
          </p:cNvSpPr>
          <p:nvPr>
            <p:ph type="dt" sz="half" idx="10"/>
          </p:nvPr>
        </p:nvSpPr>
        <p:spPr>
          <a:xfrm>
            <a:off x="438912" y="6153912"/>
            <a:ext cx="3456432" cy="502920"/>
          </a:xfrm>
          <a:prstGeom prst="rect">
            <a:avLst/>
          </a:prstGeom>
        </p:spPr>
        <p:txBody>
          <a:bodyPr/>
          <a:lstStyle/>
          <a:p>
            <a:fld id="{51D3F6BF-A585-41F8-88DF-7E5D069F892A}" type="datetime2">
              <a:rPr lang="en-US" smtClean="0"/>
              <a:t>Thursday, November 28, 2024</a:t>
            </a:fld>
            <a:endParaRPr lang="en-US"/>
          </a:p>
        </p:txBody>
      </p:sp>
      <p:sp>
        <p:nvSpPr>
          <p:cNvPr id="6" name="Footer Placeholder 5">
            <a:extLst>
              <a:ext uri="{FF2B5EF4-FFF2-40B4-BE49-F238E27FC236}">
                <a16:creationId xmlns:a16="http://schemas.microsoft.com/office/drawing/2014/main" id="{6BC70102-4B8E-4FEC-9BB7-97FDC1EABF86}"/>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086693AF-08A9-4388-A9B8-174D53955998}"/>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2025658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DDBCE8-F60C-4E3A-83C0-BDE8DD2DE1FD}"/>
              </a:ext>
            </a:extLst>
          </p:cNvPr>
          <p:cNvSpPr>
            <a:spLocks noGrp="1"/>
          </p:cNvSpPr>
          <p:nvPr>
            <p:ph type="title"/>
          </p:nvPr>
        </p:nvSpPr>
        <p:spPr>
          <a:xfrm>
            <a:off x="448056" y="388800"/>
            <a:ext cx="11301984" cy="1141200"/>
          </a:xfrm>
          <a:prstGeom prst="rect">
            <a:avLst/>
          </a:prstGeom>
        </p:spPr>
        <p:txBody>
          <a:bodyPr vert="horz" lIns="0" tIns="0" rIns="0" bIns="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BC57F-72F2-48BC-B1EE-1F2C6155D72E}"/>
              </a:ext>
            </a:extLst>
          </p:cNvPr>
          <p:cNvSpPr>
            <a:spLocks noGrp="1"/>
          </p:cNvSpPr>
          <p:nvPr>
            <p:ph type="body" idx="1"/>
          </p:nvPr>
        </p:nvSpPr>
        <p:spPr>
          <a:xfrm>
            <a:off x="448056" y="1733550"/>
            <a:ext cx="11293200" cy="3783013"/>
          </a:xfrm>
          <a:prstGeom prst="rect">
            <a:avLst/>
          </a:prstGeom>
        </p:spPr>
        <p:txBody>
          <a:bodyPr vert="horz" lIns="0" tIns="0" rIns="9144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930FBC45-A4BC-4EE5-82B1-8BC79122559A}"/>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6" name="Slide Number Placeholder 5">
            <a:extLst>
              <a:ext uri="{FF2B5EF4-FFF2-40B4-BE49-F238E27FC236}">
                <a16:creationId xmlns:a16="http://schemas.microsoft.com/office/drawing/2014/main" id="{725E1300-1995-409E-B058-59180872B6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10" name="Date Placeholder 3">
            <a:extLst>
              <a:ext uri="{FF2B5EF4-FFF2-40B4-BE49-F238E27FC236}">
                <a16:creationId xmlns:a16="http://schemas.microsoft.com/office/drawing/2014/main" id="{639030E9-7F3B-403F-96B2-7C2C627C30A0}"/>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Thursday, November 28, 2024</a:t>
            </a:fld>
            <a:endParaRPr lang="en-US" dirty="0"/>
          </a:p>
        </p:txBody>
      </p:sp>
    </p:spTree>
    <p:extLst>
      <p:ext uri="{BB962C8B-B14F-4D97-AF65-F5344CB8AC3E}">
        <p14:creationId xmlns:p14="http://schemas.microsoft.com/office/powerpoint/2010/main" val="286542636"/>
      </p:ext>
    </p:extLst>
  </p:cSld>
  <p:clrMap bg1="dk1" tx1="lt1" bg2="dk2" tx2="lt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08" r:id="rId6"/>
    <p:sldLayoutId id="2147483804" r:id="rId7"/>
    <p:sldLayoutId id="2147483805" r:id="rId8"/>
    <p:sldLayoutId id="2147483806" r:id="rId9"/>
    <p:sldLayoutId id="2147483807" r:id="rId10"/>
    <p:sldLayoutId id="2147483809" r:id="rId11"/>
  </p:sldLayoutIdLst>
  <p:hf sldNum="0" hdr="0" ftr="0" dt="0"/>
  <p:txStyles>
    <p:title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p:titleStyle>
    <p:body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hyperlink" Target="https://www.dazeddigital.com/art-photography/gallery/31544/7/lan-party"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dazeddigital.com/art-photography/gallery/31544/7/lan-party" TargetMode="External"/><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8C448D53-ACA1-4CA4-B08A-09FB0780C7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9372E0-D6E0-1881-39C2-BAA4044DCC4F}"/>
              </a:ext>
            </a:extLst>
          </p:cNvPr>
          <p:cNvSpPr>
            <a:spLocks noGrp="1"/>
          </p:cNvSpPr>
          <p:nvPr>
            <p:ph type="ctrTitle"/>
          </p:nvPr>
        </p:nvSpPr>
        <p:spPr>
          <a:xfrm>
            <a:off x="6311900" y="448056"/>
            <a:ext cx="5428996" cy="3401568"/>
          </a:xfrm>
        </p:spPr>
        <p:txBody>
          <a:bodyPr>
            <a:normAutofit/>
          </a:bodyPr>
          <a:lstStyle/>
          <a:p>
            <a:r>
              <a:rPr lang="en-GB" sz="4000">
                <a:latin typeface="+mj-lt"/>
              </a:rPr>
              <a:t>GDV4000 Introduction to Games Industry Practice</a:t>
            </a:r>
            <a:br>
              <a:rPr lang="en-GB" sz="4000">
                <a:latin typeface="+mj-lt"/>
              </a:rPr>
            </a:br>
            <a:br>
              <a:rPr lang="en-GB" sz="4000">
                <a:latin typeface="+mj-lt"/>
              </a:rPr>
            </a:br>
            <a:r>
              <a:rPr lang="en-GB" sz="4000">
                <a:latin typeface="+mj-lt"/>
              </a:rPr>
              <a:t>Game Genres: Considerations for Multi-Player Games</a:t>
            </a:r>
          </a:p>
        </p:txBody>
      </p:sp>
      <p:sp>
        <p:nvSpPr>
          <p:cNvPr id="3" name="Subtitle 2">
            <a:extLst>
              <a:ext uri="{FF2B5EF4-FFF2-40B4-BE49-F238E27FC236}">
                <a16:creationId xmlns:a16="http://schemas.microsoft.com/office/drawing/2014/main" id="{FAF7271D-5062-03DE-B94D-3346A944A02E}"/>
              </a:ext>
            </a:extLst>
          </p:cNvPr>
          <p:cNvSpPr>
            <a:spLocks noGrp="1"/>
          </p:cNvSpPr>
          <p:nvPr>
            <p:ph type="subTitle" idx="1"/>
          </p:nvPr>
        </p:nvSpPr>
        <p:spPr>
          <a:xfrm>
            <a:off x="6311900" y="4471416"/>
            <a:ext cx="5428996" cy="1481328"/>
          </a:xfrm>
        </p:spPr>
        <p:txBody>
          <a:bodyPr>
            <a:normAutofit/>
          </a:bodyPr>
          <a:lstStyle/>
          <a:p>
            <a:r>
              <a:rPr lang="en-GB">
                <a:latin typeface="+mj-lt"/>
              </a:rPr>
              <a:t>BSc Hons Computer Games Design and Development</a:t>
            </a:r>
          </a:p>
        </p:txBody>
      </p:sp>
      <p:pic>
        <p:nvPicPr>
          <p:cNvPr id="17" name="Picture 16">
            <a:extLst>
              <a:ext uri="{FF2B5EF4-FFF2-40B4-BE49-F238E27FC236}">
                <a16:creationId xmlns:a16="http://schemas.microsoft.com/office/drawing/2014/main" id="{06BA3D6A-E9ED-C39D-0091-862BB32F4925}"/>
              </a:ext>
            </a:extLst>
          </p:cNvPr>
          <p:cNvPicPr>
            <a:picLocks noChangeAspect="1"/>
          </p:cNvPicPr>
          <p:nvPr/>
        </p:nvPicPr>
        <p:blipFill>
          <a:blip r:embed="rId2"/>
          <a:srcRect l="7183" r="37799"/>
          <a:stretch/>
        </p:blipFill>
        <p:spPr>
          <a:xfrm>
            <a:off x="451104" y="450000"/>
            <a:ext cx="5422576" cy="5544000"/>
          </a:xfrm>
          <a:prstGeom prst="rect">
            <a:avLst/>
          </a:prstGeom>
        </p:spPr>
      </p:pic>
      <p:cxnSp>
        <p:nvCxnSpPr>
          <p:cNvPr id="25" name="Straight Connector 24">
            <a:extLst>
              <a:ext uri="{FF2B5EF4-FFF2-40B4-BE49-F238E27FC236}">
                <a16:creationId xmlns:a16="http://schemas.microsoft.com/office/drawing/2014/main" id="{3B5719CE-F76F-4313-9A48-ADF79E67BB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318321" y="4122000"/>
            <a:ext cx="5447091"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7769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459375-04D2-8291-C069-11CDB728214C}"/>
              </a:ext>
            </a:extLst>
          </p:cNvPr>
          <p:cNvSpPr>
            <a:spLocks noGrp="1"/>
          </p:cNvSpPr>
          <p:nvPr>
            <p:ph idx="1"/>
          </p:nvPr>
        </p:nvSpPr>
        <p:spPr>
          <a:xfrm>
            <a:off x="404602" y="1692519"/>
            <a:ext cx="5691398" cy="4829662"/>
          </a:xfrm>
        </p:spPr>
        <p:txBody>
          <a:bodyPr>
            <a:normAutofit/>
          </a:bodyPr>
          <a:lstStyle/>
          <a:p>
            <a:pPr>
              <a:buFont typeface="Arial" panose="020B0604020202020204" pitchFamily="34" charset="0"/>
              <a:buChar char="•"/>
            </a:pPr>
            <a:r>
              <a:rPr lang="en-GB" dirty="0"/>
              <a:t>Synchronous / Asynchronous Multiplayer</a:t>
            </a:r>
          </a:p>
          <a:p>
            <a:pPr>
              <a:buFont typeface="Arial" panose="020B0604020202020204" pitchFamily="34" charset="0"/>
              <a:buChar char="•"/>
            </a:pPr>
            <a:r>
              <a:rPr lang="en-GB" b="1" dirty="0"/>
              <a:t>Synchronous</a:t>
            </a:r>
          </a:p>
          <a:p>
            <a:pPr lvl="1">
              <a:buFont typeface="Arial" panose="020B0604020202020204" pitchFamily="34" charset="0"/>
              <a:buChar char="•"/>
            </a:pPr>
            <a:r>
              <a:rPr lang="en-GB" dirty="0"/>
              <a:t>Players must be online and competing in real time. </a:t>
            </a:r>
          </a:p>
          <a:p>
            <a:pPr>
              <a:buFont typeface="Arial" panose="020B0604020202020204" pitchFamily="34" charset="0"/>
              <a:buChar char="•"/>
            </a:pPr>
            <a:r>
              <a:rPr lang="en-GB" b="1" dirty="0"/>
              <a:t>Asynchronous</a:t>
            </a:r>
          </a:p>
          <a:p>
            <a:pPr lvl="1">
              <a:buFont typeface="Arial" panose="020B0604020202020204" pitchFamily="34" charset="0"/>
              <a:buChar char="•"/>
            </a:pPr>
            <a:r>
              <a:rPr lang="en-GB" dirty="0"/>
              <a:t>Players are not required to be online at the same time and are notified when it is their turn. They generally do not have any time restrictions over how long they have to take their turn. </a:t>
            </a:r>
          </a:p>
        </p:txBody>
      </p:sp>
      <p:sp>
        <p:nvSpPr>
          <p:cNvPr id="4" name="Title 1">
            <a:extLst>
              <a:ext uri="{FF2B5EF4-FFF2-40B4-BE49-F238E27FC236}">
                <a16:creationId xmlns:a16="http://schemas.microsoft.com/office/drawing/2014/main" id="{DDEA9A70-F3E6-180D-E3D6-C9AC81BCD04A}"/>
              </a:ext>
            </a:extLst>
          </p:cNvPr>
          <p:cNvSpPr txBox="1">
            <a:spLocks/>
          </p:cNvSpPr>
          <p:nvPr/>
        </p:nvSpPr>
        <p:spPr>
          <a:xfrm>
            <a:off x="448056" y="649224"/>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a:t>Multiplayer Games: Sub-Genres</a:t>
            </a:r>
            <a:endParaRPr lang="en-GB" sz="4000" dirty="0"/>
          </a:p>
        </p:txBody>
      </p:sp>
      <p:pic>
        <p:nvPicPr>
          <p:cNvPr id="2" name="Picture 2">
            <a:extLst>
              <a:ext uri="{FF2B5EF4-FFF2-40B4-BE49-F238E27FC236}">
                <a16:creationId xmlns:a16="http://schemas.microsoft.com/office/drawing/2014/main" id="{B367E40F-B14A-D474-92E1-67F6945C3A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7262784" y="1189268"/>
            <a:ext cx="4341246" cy="2446351"/>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1FDD53BE-0070-54A8-C32A-2DF971C07652}"/>
              </a:ext>
            </a:extLst>
          </p:cNvPr>
          <p:cNvSpPr txBox="1"/>
          <p:nvPr/>
        </p:nvSpPr>
        <p:spPr>
          <a:xfrm>
            <a:off x="7262784" y="3598500"/>
            <a:ext cx="1719670" cy="215444"/>
          </a:xfrm>
          <a:prstGeom prst="rect">
            <a:avLst/>
          </a:prstGeom>
          <a:noFill/>
        </p:spPr>
        <p:txBody>
          <a:bodyPr wrap="square" rtlCol="0">
            <a:spAutoFit/>
          </a:bodyPr>
          <a:lstStyle/>
          <a:p>
            <a:r>
              <a:rPr lang="en-GB" sz="800" dirty="0"/>
              <a:t>Fortnite © Epic Games</a:t>
            </a:r>
          </a:p>
        </p:txBody>
      </p:sp>
      <p:pic>
        <p:nvPicPr>
          <p:cNvPr id="6" name="Picture 5" descr="A screenshot of a video game&#10;&#10;Description automatically generated">
            <a:extLst>
              <a:ext uri="{FF2B5EF4-FFF2-40B4-BE49-F238E27FC236}">
                <a16:creationId xmlns:a16="http://schemas.microsoft.com/office/drawing/2014/main" id="{13ABEF65-1438-756A-5945-E8A023C9D8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2784" y="3884865"/>
            <a:ext cx="4326670" cy="2431337"/>
          </a:xfrm>
          <a:prstGeom prst="rect">
            <a:avLst/>
          </a:prstGeom>
        </p:spPr>
      </p:pic>
      <p:sp>
        <p:nvSpPr>
          <p:cNvPr id="7" name="TextBox 6">
            <a:extLst>
              <a:ext uri="{FF2B5EF4-FFF2-40B4-BE49-F238E27FC236}">
                <a16:creationId xmlns:a16="http://schemas.microsoft.com/office/drawing/2014/main" id="{79F20769-2342-29E6-55D5-044B178B3135}"/>
              </a:ext>
            </a:extLst>
          </p:cNvPr>
          <p:cNvSpPr txBox="1"/>
          <p:nvPr/>
        </p:nvSpPr>
        <p:spPr>
          <a:xfrm>
            <a:off x="7262784" y="6316202"/>
            <a:ext cx="1999912" cy="215444"/>
          </a:xfrm>
          <a:prstGeom prst="rect">
            <a:avLst/>
          </a:prstGeom>
          <a:noFill/>
        </p:spPr>
        <p:txBody>
          <a:bodyPr wrap="square" rtlCol="0">
            <a:spAutoFit/>
          </a:bodyPr>
          <a:lstStyle/>
          <a:p>
            <a:r>
              <a:rPr lang="en-GB" sz="800" dirty="0"/>
              <a:t>Sid Meier’s Civilisation VI © </a:t>
            </a:r>
            <a:r>
              <a:rPr lang="en-GB" sz="800" dirty="0" err="1"/>
              <a:t>Firaxis</a:t>
            </a:r>
            <a:r>
              <a:rPr lang="en-GB" sz="800" dirty="0"/>
              <a:t>  Games </a:t>
            </a:r>
          </a:p>
        </p:txBody>
      </p:sp>
    </p:spTree>
    <p:extLst>
      <p:ext uri="{BB962C8B-B14F-4D97-AF65-F5344CB8AC3E}">
        <p14:creationId xmlns:p14="http://schemas.microsoft.com/office/powerpoint/2010/main" val="1327542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459375-04D2-8291-C069-11CDB728214C}"/>
              </a:ext>
            </a:extLst>
          </p:cNvPr>
          <p:cNvSpPr>
            <a:spLocks noGrp="1"/>
          </p:cNvSpPr>
          <p:nvPr>
            <p:ph idx="1"/>
          </p:nvPr>
        </p:nvSpPr>
        <p:spPr>
          <a:xfrm>
            <a:off x="190500" y="778119"/>
            <a:ext cx="7499683" cy="5774835"/>
          </a:xfrm>
        </p:spPr>
        <p:txBody>
          <a:bodyPr>
            <a:normAutofit fontScale="92500" lnSpcReduction="20000"/>
          </a:bodyPr>
          <a:lstStyle/>
          <a:p>
            <a:pPr>
              <a:buFont typeface="Arial" panose="020B0604020202020204" pitchFamily="34" charset="0"/>
              <a:buChar char="•"/>
            </a:pPr>
            <a:r>
              <a:rPr lang="en-GB" dirty="0"/>
              <a:t>The multiplayer model has evolved and grown into different game genres, and numerous sub-genres have emerged:</a:t>
            </a:r>
          </a:p>
          <a:p>
            <a:pPr>
              <a:buFont typeface="Arial" panose="020B0604020202020204" pitchFamily="34" charset="0"/>
              <a:buChar char="•"/>
            </a:pPr>
            <a:r>
              <a:rPr lang="en-GB" b="1" dirty="0"/>
              <a:t>MUDs</a:t>
            </a:r>
          </a:p>
          <a:p>
            <a:pPr lvl="1">
              <a:buFont typeface="Arial" panose="020B0604020202020204" pitchFamily="34" charset="0"/>
              <a:buChar char="•"/>
            </a:pPr>
            <a:r>
              <a:rPr lang="en-GB" dirty="0"/>
              <a:t>Multi-User Dungeons (MUDs) were an early form of multiplayer RPG. Players interacted with each other and NPCs , with elements being incorporated from adventure and RPG games. Gameplay typically involved the player receiving descriptions of the locations/rooms, who else was present (other players, NPCs), what objects were in the environment, and where the exits were. The player interacted via natural language text-based commands such as “pick up axe”, “head north”.</a:t>
            </a:r>
          </a:p>
          <a:p>
            <a:pPr>
              <a:buFont typeface="Arial" panose="020B0604020202020204" pitchFamily="34" charset="0"/>
              <a:buChar char="•"/>
            </a:pPr>
            <a:r>
              <a:rPr lang="en-GB" b="1" dirty="0"/>
              <a:t>MMORPG</a:t>
            </a:r>
          </a:p>
          <a:p>
            <a:pPr lvl="1">
              <a:buFont typeface="Arial" panose="020B0604020202020204" pitchFamily="34" charset="0"/>
              <a:buChar char="•"/>
            </a:pPr>
            <a:r>
              <a:rPr lang="en-GB" dirty="0"/>
              <a:t>Massively Multiplayer Online Role-Playing Games belong to the asymmetric genre, where players inhabit a large virtual world as a particular character/ character type. This type of RPG is distinguished by the sheer volume of players that interact, as well as the persistent world which is typically maintained on the publisher’s servers.</a:t>
            </a:r>
          </a:p>
        </p:txBody>
      </p:sp>
      <p:sp>
        <p:nvSpPr>
          <p:cNvPr id="4" name="Title 1">
            <a:extLst>
              <a:ext uri="{FF2B5EF4-FFF2-40B4-BE49-F238E27FC236}">
                <a16:creationId xmlns:a16="http://schemas.microsoft.com/office/drawing/2014/main" id="{DDEA9A70-F3E6-180D-E3D6-C9AC81BCD04A}"/>
              </a:ext>
            </a:extLst>
          </p:cNvPr>
          <p:cNvSpPr txBox="1">
            <a:spLocks/>
          </p:cNvSpPr>
          <p:nvPr/>
        </p:nvSpPr>
        <p:spPr>
          <a:xfrm>
            <a:off x="449580" y="152458"/>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dirty="0"/>
              <a:t>Multiplayer Games: Sub-Genres</a:t>
            </a:r>
          </a:p>
        </p:txBody>
      </p:sp>
      <p:pic>
        <p:nvPicPr>
          <p:cNvPr id="8" name="Picture 7" descr="A screenshot of a video game&#10;&#10;Description automatically generated">
            <a:extLst>
              <a:ext uri="{FF2B5EF4-FFF2-40B4-BE49-F238E27FC236}">
                <a16:creationId xmlns:a16="http://schemas.microsoft.com/office/drawing/2014/main" id="{0ACE7B39-DE15-0453-CDCC-053A2576F5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0183" y="3998757"/>
            <a:ext cx="4157782" cy="2338753"/>
          </a:xfrm>
          <a:prstGeom prst="rect">
            <a:avLst/>
          </a:prstGeom>
        </p:spPr>
      </p:pic>
      <p:sp>
        <p:nvSpPr>
          <p:cNvPr id="9" name="TextBox 8">
            <a:extLst>
              <a:ext uri="{FF2B5EF4-FFF2-40B4-BE49-F238E27FC236}">
                <a16:creationId xmlns:a16="http://schemas.microsoft.com/office/drawing/2014/main" id="{4B2F94FA-3B2B-540E-0A88-290B07BC0BD0}"/>
              </a:ext>
            </a:extLst>
          </p:cNvPr>
          <p:cNvSpPr txBox="1"/>
          <p:nvPr/>
        </p:nvSpPr>
        <p:spPr>
          <a:xfrm>
            <a:off x="7690183" y="6337510"/>
            <a:ext cx="2047628" cy="215444"/>
          </a:xfrm>
          <a:prstGeom prst="rect">
            <a:avLst/>
          </a:prstGeom>
          <a:noFill/>
        </p:spPr>
        <p:txBody>
          <a:bodyPr wrap="square" rtlCol="0">
            <a:spAutoFit/>
          </a:bodyPr>
          <a:lstStyle/>
          <a:p>
            <a:r>
              <a:rPr lang="en-GB" sz="800" dirty="0"/>
              <a:t>Star Wars: The Old Republic © </a:t>
            </a:r>
            <a:r>
              <a:rPr lang="en-GB" sz="800" dirty="0" err="1"/>
              <a:t>Bioware</a:t>
            </a:r>
            <a:r>
              <a:rPr lang="en-GB" sz="800" dirty="0"/>
              <a:t>/EA</a:t>
            </a:r>
          </a:p>
        </p:txBody>
      </p:sp>
      <p:pic>
        <p:nvPicPr>
          <p:cNvPr id="12" name="Picture 11" descr="A screenshot of a video game&#10;&#10;Description automatically generated">
            <a:extLst>
              <a:ext uri="{FF2B5EF4-FFF2-40B4-BE49-F238E27FC236}">
                <a16:creationId xmlns:a16="http://schemas.microsoft.com/office/drawing/2014/main" id="{B27EB46F-7DDC-DE59-A452-B3DA5595EF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0183" y="1090247"/>
            <a:ext cx="4157783" cy="2338753"/>
          </a:xfrm>
          <a:prstGeom prst="rect">
            <a:avLst/>
          </a:prstGeom>
        </p:spPr>
      </p:pic>
      <p:sp>
        <p:nvSpPr>
          <p:cNvPr id="13" name="TextBox 12">
            <a:extLst>
              <a:ext uri="{FF2B5EF4-FFF2-40B4-BE49-F238E27FC236}">
                <a16:creationId xmlns:a16="http://schemas.microsoft.com/office/drawing/2014/main" id="{6DDDFB5D-0809-3455-4A27-FDBA33AAAFD8}"/>
              </a:ext>
            </a:extLst>
          </p:cNvPr>
          <p:cNvSpPr txBox="1"/>
          <p:nvPr/>
        </p:nvSpPr>
        <p:spPr>
          <a:xfrm>
            <a:off x="7690183" y="3430407"/>
            <a:ext cx="2047628" cy="215444"/>
          </a:xfrm>
          <a:prstGeom prst="rect">
            <a:avLst/>
          </a:prstGeom>
          <a:noFill/>
        </p:spPr>
        <p:txBody>
          <a:bodyPr wrap="square" rtlCol="0">
            <a:spAutoFit/>
          </a:bodyPr>
          <a:lstStyle/>
          <a:p>
            <a:r>
              <a:rPr lang="en-GB" sz="800" dirty="0"/>
              <a:t>Guild Wars 2 © </a:t>
            </a:r>
            <a:r>
              <a:rPr lang="en-GB" sz="800" dirty="0" err="1"/>
              <a:t>ArenaNet</a:t>
            </a:r>
            <a:endParaRPr lang="en-GB" sz="800" dirty="0"/>
          </a:p>
        </p:txBody>
      </p:sp>
    </p:spTree>
    <p:extLst>
      <p:ext uri="{BB962C8B-B14F-4D97-AF65-F5344CB8AC3E}">
        <p14:creationId xmlns:p14="http://schemas.microsoft.com/office/powerpoint/2010/main" val="2181865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459375-04D2-8291-C069-11CDB728214C}"/>
              </a:ext>
            </a:extLst>
          </p:cNvPr>
          <p:cNvSpPr>
            <a:spLocks noGrp="1"/>
          </p:cNvSpPr>
          <p:nvPr>
            <p:ph idx="1"/>
          </p:nvPr>
        </p:nvSpPr>
        <p:spPr>
          <a:xfrm>
            <a:off x="190500" y="778119"/>
            <a:ext cx="8134643" cy="2562957"/>
          </a:xfrm>
        </p:spPr>
        <p:txBody>
          <a:bodyPr>
            <a:normAutofit/>
          </a:bodyPr>
          <a:lstStyle/>
          <a:p>
            <a:pPr>
              <a:buFont typeface="Arial" panose="020B0604020202020204" pitchFamily="34" charset="0"/>
              <a:buChar char="•"/>
            </a:pPr>
            <a:r>
              <a:rPr lang="en-GB" b="1" dirty="0"/>
              <a:t>MOBA (ARTS)</a:t>
            </a:r>
          </a:p>
          <a:p>
            <a:pPr lvl="1">
              <a:buFont typeface="Arial" panose="020B0604020202020204" pitchFamily="34" charset="0"/>
              <a:buChar char="•"/>
            </a:pPr>
            <a:r>
              <a:rPr lang="en-GB" dirty="0"/>
              <a:t>Multiplayer Online Battle Arena games emerged as a sub-genre of the Real-Time Strategy genre (Action Real-Time Strategy). Gameplay typically consists of two or more teams of around 4 players who move/ control units along set paths to attack the opposing team.</a:t>
            </a:r>
          </a:p>
        </p:txBody>
      </p:sp>
      <p:sp>
        <p:nvSpPr>
          <p:cNvPr id="4" name="Title 1">
            <a:extLst>
              <a:ext uri="{FF2B5EF4-FFF2-40B4-BE49-F238E27FC236}">
                <a16:creationId xmlns:a16="http://schemas.microsoft.com/office/drawing/2014/main" id="{DDEA9A70-F3E6-180D-E3D6-C9AC81BCD04A}"/>
              </a:ext>
            </a:extLst>
          </p:cNvPr>
          <p:cNvSpPr txBox="1">
            <a:spLocks/>
          </p:cNvSpPr>
          <p:nvPr/>
        </p:nvSpPr>
        <p:spPr>
          <a:xfrm>
            <a:off x="449580" y="152458"/>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dirty="0"/>
              <a:t>Multiplayer Games: Sub-Genres</a:t>
            </a:r>
          </a:p>
        </p:txBody>
      </p:sp>
      <p:pic>
        <p:nvPicPr>
          <p:cNvPr id="5" name="Picture 4" descr="A screenshot of a video game&#10;&#10;Description automatically generated">
            <a:extLst>
              <a:ext uri="{FF2B5EF4-FFF2-40B4-BE49-F238E27FC236}">
                <a16:creationId xmlns:a16="http://schemas.microsoft.com/office/drawing/2014/main" id="{965E42D6-FB98-33DB-3801-F94C5E7A8C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95189" y="550535"/>
            <a:ext cx="3417276" cy="2562957"/>
          </a:xfrm>
          <a:prstGeom prst="rect">
            <a:avLst/>
          </a:prstGeom>
        </p:spPr>
      </p:pic>
      <p:sp>
        <p:nvSpPr>
          <p:cNvPr id="6" name="TextBox 5">
            <a:extLst>
              <a:ext uri="{FF2B5EF4-FFF2-40B4-BE49-F238E27FC236}">
                <a16:creationId xmlns:a16="http://schemas.microsoft.com/office/drawing/2014/main" id="{E97DC637-4859-DD57-E88C-23C312765D31}"/>
              </a:ext>
            </a:extLst>
          </p:cNvPr>
          <p:cNvSpPr txBox="1"/>
          <p:nvPr/>
        </p:nvSpPr>
        <p:spPr>
          <a:xfrm>
            <a:off x="8395188" y="3113492"/>
            <a:ext cx="2047628" cy="215444"/>
          </a:xfrm>
          <a:prstGeom prst="rect">
            <a:avLst/>
          </a:prstGeom>
          <a:noFill/>
        </p:spPr>
        <p:txBody>
          <a:bodyPr wrap="square" rtlCol="0">
            <a:spAutoFit/>
          </a:bodyPr>
          <a:lstStyle/>
          <a:p>
            <a:r>
              <a:rPr lang="en-GB" sz="800" dirty="0"/>
              <a:t>League of Legends © Riot Games</a:t>
            </a:r>
          </a:p>
        </p:txBody>
      </p:sp>
      <p:sp>
        <p:nvSpPr>
          <p:cNvPr id="2" name="Content Placeholder 2">
            <a:extLst>
              <a:ext uri="{FF2B5EF4-FFF2-40B4-BE49-F238E27FC236}">
                <a16:creationId xmlns:a16="http://schemas.microsoft.com/office/drawing/2014/main" id="{88A30856-222C-0C55-E52C-A81CFB248758}"/>
              </a:ext>
            </a:extLst>
          </p:cNvPr>
          <p:cNvSpPr txBox="1">
            <a:spLocks/>
          </p:cNvSpPr>
          <p:nvPr/>
        </p:nvSpPr>
        <p:spPr>
          <a:xfrm>
            <a:off x="190499" y="2821981"/>
            <a:ext cx="11621966" cy="2156420"/>
          </a:xfrm>
          <a:prstGeom prst="rect">
            <a:avLst/>
          </a:prstGeom>
        </p:spPr>
        <p:txBody>
          <a:bodyPr vert="horz" wrap="square" lIns="0" tIns="0" rIns="91440" bIns="0" rtlCol="0">
            <a:normAutofit/>
          </a:bodyPr>
          <a:lst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GB" b="1" dirty="0"/>
              <a:t>Knowledge</a:t>
            </a:r>
          </a:p>
          <a:p>
            <a:pPr lvl="1">
              <a:buFont typeface="Arial" panose="020B0604020202020204" pitchFamily="34" charset="0"/>
              <a:buChar char="•"/>
            </a:pPr>
            <a:r>
              <a:rPr lang="en-GB" dirty="0"/>
              <a:t>These can be played remotely or with people being in the same room. Many popular TV quiz shows have been realised as video games, such as Who Wants to be a Millionaire, The Price is Right. Games, such as the ones made by Jackbox Games can be played with a mobile phone as the input, with the game running on a PC or Console.</a:t>
            </a:r>
          </a:p>
        </p:txBody>
      </p:sp>
      <p:sp>
        <p:nvSpPr>
          <p:cNvPr id="8" name="Content Placeholder 2">
            <a:extLst>
              <a:ext uri="{FF2B5EF4-FFF2-40B4-BE49-F238E27FC236}">
                <a16:creationId xmlns:a16="http://schemas.microsoft.com/office/drawing/2014/main" id="{AE4A26A5-C37F-4C8E-D6D9-B33E6C6DF624}"/>
              </a:ext>
            </a:extLst>
          </p:cNvPr>
          <p:cNvSpPr txBox="1">
            <a:spLocks/>
          </p:cNvSpPr>
          <p:nvPr/>
        </p:nvSpPr>
        <p:spPr>
          <a:xfrm>
            <a:off x="190499" y="4808947"/>
            <a:ext cx="11621966" cy="2156420"/>
          </a:xfrm>
          <a:prstGeom prst="rect">
            <a:avLst/>
          </a:prstGeom>
        </p:spPr>
        <p:txBody>
          <a:bodyPr vert="horz" wrap="square" lIns="0" tIns="0" rIns="91440" bIns="0" rtlCol="0">
            <a:normAutofit/>
          </a:bodyPr>
          <a:lst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GB" b="1" dirty="0"/>
              <a:t>Creation</a:t>
            </a:r>
          </a:p>
          <a:p>
            <a:pPr lvl="1">
              <a:buFont typeface="Arial" panose="020B0604020202020204" pitchFamily="34" charset="0"/>
              <a:buChar char="•"/>
            </a:pPr>
            <a:r>
              <a:rPr lang="en-GB" dirty="0"/>
              <a:t>Games such as Roblox, Minecraft, No Man’s Sky and Spore have multiplayer components where other players can visit and interact with other players’ creations. GTA Online and Hitman: World of Assassination feature challenges, missions, and modes based on community created content. This can be a very shrewd and rewarding way of building a community around the game and extending shelf life.</a:t>
            </a:r>
          </a:p>
        </p:txBody>
      </p:sp>
    </p:spTree>
    <p:extLst>
      <p:ext uri="{BB962C8B-B14F-4D97-AF65-F5344CB8AC3E}">
        <p14:creationId xmlns:p14="http://schemas.microsoft.com/office/powerpoint/2010/main" val="8057765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FA58C45D-77A4-AD4C-9FFF-B0829D2B2239}"/>
              </a:ext>
            </a:extLst>
          </p:cNvPr>
          <p:cNvSpPr txBox="1">
            <a:spLocks/>
          </p:cNvSpPr>
          <p:nvPr/>
        </p:nvSpPr>
        <p:spPr>
          <a:xfrm>
            <a:off x="153132" y="1263904"/>
            <a:ext cx="11885736" cy="5594096"/>
          </a:xfrm>
          <a:prstGeom prst="rect">
            <a:avLst/>
          </a:prstGeom>
        </p:spPr>
        <p:txBody>
          <a:bodyPr vert="horz" wrap="square" lIns="0" tIns="0" rIns="91440" bIns="0" rtlCol="0">
            <a:normAutofit/>
          </a:bodyPr>
          <a:lst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GB" dirty="0"/>
              <a:t>With multiplayer design, there are several factors that need to be considered that would not necessarily be as important when designing a single player experience.</a:t>
            </a:r>
          </a:p>
          <a:p>
            <a:pPr lvl="1">
              <a:buFont typeface="Arial" panose="020B0604020202020204" pitchFamily="34" charset="0"/>
              <a:buChar char="•"/>
            </a:pPr>
            <a:r>
              <a:rPr lang="en-GB" b="1" dirty="0"/>
              <a:t>Numbers – How dependent on multiplayer is your game? </a:t>
            </a:r>
            <a:r>
              <a:rPr lang="en-GB" dirty="0"/>
              <a:t>This can be a good place to start, as the answer to this question could impact many design choices early on. Fighting games can vary from 2-4 players, MMOs like World of Warcraft can run 4000 – 5000 players per server.</a:t>
            </a:r>
          </a:p>
          <a:p>
            <a:pPr lvl="1">
              <a:buFont typeface="Arial" panose="020B0604020202020204" pitchFamily="34" charset="0"/>
              <a:buChar char="•"/>
            </a:pPr>
            <a:r>
              <a:rPr lang="en-GB" b="1" dirty="0"/>
              <a:t>Communication: </a:t>
            </a:r>
            <a:r>
              <a:rPr lang="en-GB" dirty="0"/>
              <a:t>How are your players going to communicate. Many MMOs use an in-game text chat or use an external application such as Discord. Phasmophobia uses an in-game radio, which ties into the game mechanics. The ghost might be listening to you!</a:t>
            </a:r>
            <a:endParaRPr lang="en-GB" b="1" dirty="0"/>
          </a:p>
          <a:p>
            <a:pPr lvl="1">
              <a:buFont typeface="Arial" panose="020B0604020202020204" pitchFamily="34" charset="0"/>
              <a:buChar char="•"/>
            </a:pPr>
            <a:r>
              <a:rPr lang="en-GB" b="1" dirty="0"/>
              <a:t>Terrain</a:t>
            </a:r>
            <a:r>
              <a:rPr lang="en-GB" dirty="0"/>
              <a:t>: Important for both single and multi-player games, but when designing for multiplayer, consideration must be given for creating positions that offer both cover and also positions to attack the opposition from.</a:t>
            </a:r>
          </a:p>
          <a:p>
            <a:pPr lvl="1">
              <a:buFont typeface="Arial" panose="020B0604020202020204" pitchFamily="34" charset="0"/>
              <a:buChar char="•"/>
            </a:pPr>
            <a:r>
              <a:rPr lang="en-GB" b="1" dirty="0"/>
              <a:t>Multiple paths</a:t>
            </a:r>
            <a:r>
              <a:rPr lang="en-GB" dirty="0"/>
              <a:t>: Give the player multiple ways in and out of each region of the map – provide a means of exploration and a means of escape.</a:t>
            </a:r>
          </a:p>
        </p:txBody>
      </p:sp>
      <p:sp>
        <p:nvSpPr>
          <p:cNvPr id="10" name="Title 1">
            <a:extLst>
              <a:ext uri="{FF2B5EF4-FFF2-40B4-BE49-F238E27FC236}">
                <a16:creationId xmlns:a16="http://schemas.microsoft.com/office/drawing/2014/main" id="{A6D4C336-ABD3-761B-9A64-4AFD34C79A49}"/>
              </a:ext>
            </a:extLst>
          </p:cNvPr>
          <p:cNvSpPr txBox="1">
            <a:spLocks/>
          </p:cNvSpPr>
          <p:nvPr/>
        </p:nvSpPr>
        <p:spPr>
          <a:xfrm>
            <a:off x="449580" y="170188"/>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dirty="0"/>
              <a:t>Level Design Considerations</a:t>
            </a:r>
          </a:p>
        </p:txBody>
      </p:sp>
    </p:spTree>
    <p:extLst>
      <p:ext uri="{BB962C8B-B14F-4D97-AF65-F5344CB8AC3E}">
        <p14:creationId xmlns:p14="http://schemas.microsoft.com/office/powerpoint/2010/main" val="18961657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FA58C45D-77A4-AD4C-9FFF-B0829D2B2239}"/>
              </a:ext>
            </a:extLst>
          </p:cNvPr>
          <p:cNvSpPr txBox="1">
            <a:spLocks/>
          </p:cNvSpPr>
          <p:nvPr/>
        </p:nvSpPr>
        <p:spPr>
          <a:xfrm>
            <a:off x="190500" y="552716"/>
            <a:ext cx="6790592" cy="4093642"/>
          </a:xfrm>
          <a:prstGeom prst="rect">
            <a:avLst/>
          </a:prstGeom>
        </p:spPr>
        <p:txBody>
          <a:bodyPr vert="horz" wrap="square" lIns="0" tIns="0" rIns="91440" bIns="0" rtlCol="0">
            <a:normAutofit/>
          </a:bodyPr>
          <a:lst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buFont typeface="Arial" panose="020B0604020202020204" pitchFamily="34" charset="0"/>
              <a:buChar char="•"/>
            </a:pPr>
            <a:r>
              <a:rPr lang="en-GB" b="1" dirty="0"/>
              <a:t>Level Flow</a:t>
            </a:r>
            <a:r>
              <a:rPr lang="en-GB" dirty="0"/>
              <a:t>: Important to consider how players progress through levels in a multiplayer game. Typically, a designer will identify key areas and then consider the connections between those areas. Several patterns/structures can be adopted:</a:t>
            </a:r>
          </a:p>
          <a:p>
            <a:pPr lvl="2">
              <a:buFont typeface="Arial" panose="020B0604020202020204" pitchFamily="34" charset="0"/>
              <a:buChar char="•"/>
            </a:pPr>
            <a:r>
              <a:rPr lang="en-GB" b="1" dirty="0"/>
              <a:t>Circle</a:t>
            </a:r>
            <a:r>
              <a:rPr lang="en-GB" dirty="0"/>
              <a:t> - Less interesting but can be useful as a starting point to branch addition regions/paths from.</a:t>
            </a:r>
          </a:p>
          <a:p>
            <a:pPr lvl="2">
              <a:buFont typeface="Arial" panose="020B0604020202020204" pitchFamily="34" charset="0"/>
              <a:buChar char="•"/>
            </a:pPr>
            <a:r>
              <a:rPr lang="en-GB" b="1" dirty="0"/>
              <a:t>Figure-8</a:t>
            </a:r>
            <a:r>
              <a:rPr lang="en-GB" dirty="0"/>
              <a:t> – A common pattern that provides a good flow through the level as well as intersecting points where challenges and ambushes can occur.</a:t>
            </a:r>
          </a:p>
        </p:txBody>
      </p:sp>
      <p:sp>
        <p:nvSpPr>
          <p:cNvPr id="10" name="Title 1">
            <a:extLst>
              <a:ext uri="{FF2B5EF4-FFF2-40B4-BE49-F238E27FC236}">
                <a16:creationId xmlns:a16="http://schemas.microsoft.com/office/drawing/2014/main" id="{A6D4C336-ABD3-761B-9A64-4AFD34C79A49}"/>
              </a:ext>
            </a:extLst>
          </p:cNvPr>
          <p:cNvSpPr txBox="1">
            <a:spLocks/>
          </p:cNvSpPr>
          <p:nvPr/>
        </p:nvSpPr>
        <p:spPr>
          <a:xfrm>
            <a:off x="449580" y="41996"/>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dirty="0"/>
              <a:t>Level Design Considerations</a:t>
            </a:r>
          </a:p>
        </p:txBody>
      </p:sp>
      <p:pic>
        <p:nvPicPr>
          <p:cNvPr id="9" name="Picture 2" descr="http://www.ongamedesign.net/wp-content/uploads/2008/08/fig8example.jpg">
            <a:extLst>
              <a:ext uri="{FF2B5EF4-FFF2-40B4-BE49-F238E27FC236}">
                <a16:creationId xmlns:a16="http://schemas.microsoft.com/office/drawing/2014/main" id="{BCE5771B-54D5-C496-5947-1957A7479A2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564"/>
          <a:stretch/>
        </p:blipFill>
        <p:spPr bwMode="auto">
          <a:xfrm>
            <a:off x="7112050" y="651569"/>
            <a:ext cx="4511290" cy="3595312"/>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01CFA809-FC9F-02DD-FA0D-4C5566F8B227}"/>
              </a:ext>
            </a:extLst>
          </p:cNvPr>
          <p:cNvSpPr/>
          <p:nvPr/>
        </p:nvSpPr>
        <p:spPr>
          <a:xfrm>
            <a:off x="7018656" y="4239959"/>
            <a:ext cx="4328213" cy="215444"/>
          </a:xfrm>
          <a:prstGeom prst="rect">
            <a:avLst/>
          </a:prstGeom>
        </p:spPr>
        <p:txBody>
          <a:bodyPr wrap="square">
            <a:spAutoFit/>
          </a:bodyPr>
          <a:lstStyle/>
          <a:p>
            <a:r>
              <a:rPr lang="en-GB" sz="800" dirty="0"/>
              <a:t>http://www.ongamedesign.net/designing-fps-multiplayer-maps-part-1/</a:t>
            </a:r>
          </a:p>
        </p:txBody>
      </p:sp>
      <p:sp>
        <p:nvSpPr>
          <p:cNvPr id="14" name="Content Placeholder 2">
            <a:extLst>
              <a:ext uri="{FF2B5EF4-FFF2-40B4-BE49-F238E27FC236}">
                <a16:creationId xmlns:a16="http://schemas.microsoft.com/office/drawing/2014/main" id="{0C26BC82-4F59-8E4F-5A55-3B357B9B6026}"/>
              </a:ext>
            </a:extLst>
          </p:cNvPr>
          <p:cNvSpPr txBox="1">
            <a:spLocks/>
          </p:cNvSpPr>
          <p:nvPr/>
        </p:nvSpPr>
        <p:spPr>
          <a:xfrm>
            <a:off x="190500" y="4578418"/>
            <a:ext cx="12012296" cy="2163758"/>
          </a:xfrm>
          <a:prstGeom prst="rect">
            <a:avLst/>
          </a:prstGeom>
        </p:spPr>
        <p:txBody>
          <a:bodyPr vert="horz" wrap="square" lIns="0" tIns="0" rIns="91440" bIns="0" rtlCol="0">
            <a:normAutofit fontScale="92500" lnSpcReduction="10000"/>
          </a:bodyPr>
          <a:lst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2">
              <a:buFont typeface="Arial" panose="020B0604020202020204" pitchFamily="34" charset="0"/>
              <a:buChar char="•"/>
            </a:pPr>
            <a:r>
              <a:rPr lang="en-GB" b="1" dirty="0"/>
              <a:t>Focal Points</a:t>
            </a:r>
            <a:r>
              <a:rPr lang="en-GB" dirty="0"/>
              <a:t>: It can be good practice to include a focal point on each level (which may be thematically linked to the level). This can provide both a point of interest and a visual reference for navigating the level. Focal points will be a key structure if modelling a city, or a terrain feature in open spaces. Very important to include this when designing for ‘King of the Hill’.</a:t>
            </a:r>
          </a:p>
          <a:p>
            <a:pPr lvl="2">
              <a:buFont typeface="Arial" panose="020B0604020202020204" pitchFamily="34" charset="0"/>
              <a:buChar char="•"/>
            </a:pPr>
            <a:r>
              <a:rPr lang="en-GB" b="1" dirty="0"/>
              <a:t>Verticality</a:t>
            </a:r>
            <a:r>
              <a:rPr lang="en-GB" dirty="0"/>
              <a:t>: Adding multiple levels/heights (walkways, overhangs) allows for more varied gameplay within the confines of the level and gives the players more choices.</a:t>
            </a:r>
            <a:endParaRPr lang="en-GB" b="1" dirty="0"/>
          </a:p>
        </p:txBody>
      </p:sp>
    </p:spTree>
    <p:extLst>
      <p:ext uri="{BB962C8B-B14F-4D97-AF65-F5344CB8AC3E}">
        <p14:creationId xmlns:p14="http://schemas.microsoft.com/office/powerpoint/2010/main" val="39706845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2DD744-223F-17D6-35D9-9ACB806D4125}"/>
              </a:ext>
            </a:extLst>
          </p:cNvPr>
          <p:cNvSpPr>
            <a:spLocks noGrp="1"/>
          </p:cNvSpPr>
          <p:nvPr>
            <p:ph idx="1"/>
          </p:nvPr>
        </p:nvSpPr>
        <p:spPr>
          <a:xfrm>
            <a:off x="309753" y="1371055"/>
            <a:ext cx="11572493" cy="4115889"/>
          </a:xfrm>
        </p:spPr>
        <p:txBody>
          <a:bodyPr>
            <a:normAutofit/>
          </a:bodyPr>
          <a:lstStyle/>
          <a:p>
            <a:pPr>
              <a:buFont typeface="Arial" panose="020B0604020202020204" pitchFamily="34" charset="0"/>
              <a:buChar char="•"/>
            </a:pPr>
            <a:r>
              <a:rPr lang="en-GB" sz="2000" dirty="0"/>
              <a:t>Mapping the Level</a:t>
            </a:r>
          </a:p>
          <a:p>
            <a:pPr lvl="1">
              <a:buFont typeface="Arial" panose="020B0604020202020204" pitchFamily="34" charset="0"/>
              <a:buChar char="•"/>
            </a:pPr>
            <a:r>
              <a:rPr lang="en-GB" b="1" dirty="0"/>
              <a:t>Keep it Simple: </a:t>
            </a:r>
            <a:r>
              <a:rPr lang="en-GB" dirty="0"/>
              <a:t>The circle, figure-8 and other simple shapes will stop your player getting lost and disoriented. It also makes the job of the designer easier when implementing objectives. Your multiplayer map design will be very different to a single player map.</a:t>
            </a:r>
          </a:p>
          <a:p>
            <a:pPr marL="451944" lvl="1" indent="0">
              <a:buNone/>
            </a:pPr>
            <a:endParaRPr lang="en-GB" dirty="0"/>
          </a:p>
          <a:p>
            <a:pPr lvl="1">
              <a:buFont typeface="Arial" panose="020B0604020202020204" pitchFamily="34" charset="0"/>
              <a:buChar char="•"/>
            </a:pPr>
            <a:r>
              <a:rPr lang="en-GB" b="1" dirty="0"/>
              <a:t>Mirror: </a:t>
            </a:r>
            <a:r>
              <a:rPr lang="en-GB" dirty="0"/>
              <a:t>Copy and flip your map design! It saves on production time and gives your players a good idea of how to navigate the enemy base  before they get there. </a:t>
            </a:r>
          </a:p>
        </p:txBody>
      </p:sp>
      <p:sp>
        <p:nvSpPr>
          <p:cNvPr id="4" name="Title 1">
            <a:extLst>
              <a:ext uri="{FF2B5EF4-FFF2-40B4-BE49-F238E27FC236}">
                <a16:creationId xmlns:a16="http://schemas.microsoft.com/office/drawing/2014/main" id="{B178B0DB-818F-A422-8C35-5164C5A732BF}"/>
              </a:ext>
            </a:extLst>
          </p:cNvPr>
          <p:cNvSpPr txBox="1">
            <a:spLocks/>
          </p:cNvSpPr>
          <p:nvPr/>
        </p:nvSpPr>
        <p:spPr>
          <a:xfrm>
            <a:off x="449580" y="128102"/>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dirty="0"/>
              <a:t>Level Design Considerations</a:t>
            </a:r>
          </a:p>
        </p:txBody>
      </p:sp>
    </p:spTree>
    <p:extLst>
      <p:ext uri="{BB962C8B-B14F-4D97-AF65-F5344CB8AC3E}">
        <p14:creationId xmlns:p14="http://schemas.microsoft.com/office/powerpoint/2010/main" val="21404594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2DD744-223F-17D6-35D9-9ACB806D4125}"/>
              </a:ext>
            </a:extLst>
          </p:cNvPr>
          <p:cNvSpPr>
            <a:spLocks noGrp="1"/>
          </p:cNvSpPr>
          <p:nvPr>
            <p:ph idx="1"/>
          </p:nvPr>
        </p:nvSpPr>
        <p:spPr>
          <a:xfrm>
            <a:off x="449580" y="1633074"/>
            <a:ext cx="8348647" cy="4548270"/>
          </a:xfrm>
        </p:spPr>
        <p:txBody>
          <a:bodyPr>
            <a:normAutofit/>
          </a:bodyPr>
          <a:lstStyle/>
          <a:p>
            <a:pPr>
              <a:buFont typeface="Arial" panose="020B0604020202020204" pitchFamily="34" charset="0"/>
              <a:buChar char="•"/>
            </a:pPr>
            <a:r>
              <a:rPr lang="en-GB" sz="2000" dirty="0"/>
              <a:t>Mapping the Level</a:t>
            </a:r>
          </a:p>
          <a:p>
            <a:pPr lvl="1">
              <a:buFont typeface="Arial" panose="020B0604020202020204" pitchFamily="34" charset="0"/>
              <a:buChar char="•"/>
            </a:pPr>
            <a:r>
              <a:rPr lang="en-GB" b="1" dirty="0"/>
              <a:t>Walls: </a:t>
            </a:r>
            <a:r>
              <a:rPr lang="en-GB" dirty="0"/>
              <a:t>Create walls to funnel the players – bridges and tunnels can be useful for creating stand-off situations.</a:t>
            </a:r>
          </a:p>
          <a:p>
            <a:pPr marL="451944" lvl="1" indent="0">
              <a:buNone/>
            </a:pPr>
            <a:endParaRPr lang="en-GB" dirty="0"/>
          </a:p>
          <a:p>
            <a:pPr lvl="1">
              <a:buFont typeface="Arial" panose="020B0604020202020204" pitchFamily="34" charset="0"/>
              <a:buChar char="•"/>
            </a:pPr>
            <a:r>
              <a:rPr lang="en-GB" b="1" dirty="0"/>
              <a:t>Defensible areas</a:t>
            </a:r>
            <a:r>
              <a:rPr lang="en-GB" dirty="0"/>
              <a:t>: Allow players some time to get to know the environment and plan before the fight begins. This can be done through ‘Hold the platform’ type events. GTA Online Survival Modes do this by having a cooldown period to quickly restock and take cover before the enemies start to arrive.</a:t>
            </a:r>
          </a:p>
        </p:txBody>
      </p:sp>
      <p:sp>
        <p:nvSpPr>
          <p:cNvPr id="4" name="Title 1">
            <a:extLst>
              <a:ext uri="{FF2B5EF4-FFF2-40B4-BE49-F238E27FC236}">
                <a16:creationId xmlns:a16="http://schemas.microsoft.com/office/drawing/2014/main" id="{B178B0DB-818F-A422-8C35-5164C5A732BF}"/>
              </a:ext>
            </a:extLst>
          </p:cNvPr>
          <p:cNvSpPr txBox="1">
            <a:spLocks/>
          </p:cNvSpPr>
          <p:nvPr/>
        </p:nvSpPr>
        <p:spPr>
          <a:xfrm>
            <a:off x="449580" y="128102"/>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dirty="0"/>
              <a:t>Level Design Considerations</a:t>
            </a:r>
          </a:p>
        </p:txBody>
      </p:sp>
      <p:pic>
        <p:nvPicPr>
          <p:cNvPr id="9" name="Picture 8" descr="A video game with people fighting with swords&#10;&#10;Description automatically generated">
            <a:extLst>
              <a:ext uri="{FF2B5EF4-FFF2-40B4-BE49-F238E27FC236}">
                <a16:creationId xmlns:a16="http://schemas.microsoft.com/office/drawing/2014/main" id="{464674C0-959B-E3DE-9AAF-9FC05AC297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29978" y="2264145"/>
            <a:ext cx="3104338" cy="2329709"/>
          </a:xfrm>
          <a:prstGeom prst="rect">
            <a:avLst/>
          </a:prstGeom>
        </p:spPr>
      </p:pic>
      <p:sp>
        <p:nvSpPr>
          <p:cNvPr id="10" name="TextBox 9">
            <a:extLst>
              <a:ext uri="{FF2B5EF4-FFF2-40B4-BE49-F238E27FC236}">
                <a16:creationId xmlns:a16="http://schemas.microsoft.com/office/drawing/2014/main" id="{01B8F80F-C2AC-55AD-C18C-E64A11CBA0EC}"/>
              </a:ext>
            </a:extLst>
          </p:cNvPr>
          <p:cNvSpPr txBox="1"/>
          <p:nvPr/>
        </p:nvSpPr>
        <p:spPr>
          <a:xfrm>
            <a:off x="8798227" y="4634939"/>
            <a:ext cx="2268700" cy="215444"/>
          </a:xfrm>
          <a:prstGeom prst="rect">
            <a:avLst/>
          </a:prstGeom>
          <a:noFill/>
        </p:spPr>
        <p:txBody>
          <a:bodyPr wrap="square" rtlCol="0">
            <a:spAutoFit/>
          </a:bodyPr>
          <a:lstStyle/>
          <a:p>
            <a:r>
              <a:rPr lang="en-GB" sz="800" dirty="0"/>
              <a:t>Star Wars Jedi Knight: Jedi Outcast © </a:t>
            </a:r>
            <a:r>
              <a:rPr lang="en-GB" sz="800" dirty="0" err="1"/>
              <a:t>LucasArts</a:t>
            </a:r>
            <a:endParaRPr lang="en-GB" sz="800" dirty="0"/>
          </a:p>
        </p:txBody>
      </p:sp>
    </p:spTree>
    <p:extLst>
      <p:ext uri="{BB962C8B-B14F-4D97-AF65-F5344CB8AC3E}">
        <p14:creationId xmlns:p14="http://schemas.microsoft.com/office/powerpoint/2010/main" val="41251490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2DD744-223F-17D6-35D9-9ACB806D4125}"/>
              </a:ext>
            </a:extLst>
          </p:cNvPr>
          <p:cNvSpPr>
            <a:spLocks noGrp="1"/>
          </p:cNvSpPr>
          <p:nvPr>
            <p:ph idx="1"/>
          </p:nvPr>
        </p:nvSpPr>
        <p:spPr>
          <a:xfrm>
            <a:off x="449580" y="3136311"/>
            <a:ext cx="11505455" cy="3040116"/>
          </a:xfrm>
        </p:spPr>
        <p:txBody>
          <a:bodyPr>
            <a:normAutofit/>
          </a:bodyPr>
          <a:lstStyle/>
          <a:p>
            <a:pPr lvl="1">
              <a:buFont typeface="Arial" panose="020B0604020202020204" pitchFamily="34" charset="0"/>
              <a:buChar char="•"/>
            </a:pPr>
            <a:r>
              <a:rPr lang="en-GB" b="1" dirty="0"/>
              <a:t>Spawn Points: </a:t>
            </a:r>
            <a:r>
              <a:rPr lang="en-GB" dirty="0"/>
              <a:t>These need to be a balance between seeing the player coming but not so that it provides an unfair advantage (“spawn camping”). Spawning into open areas which are unsafe to linger in or provide a shielded space for players to spawn behind.</a:t>
            </a:r>
          </a:p>
          <a:p>
            <a:pPr lvl="1">
              <a:buFont typeface="Arial" panose="020B0604020202020204" pitchFamily="34" charset="0"/>
              <a:buChar char="•"/>
            </a:pPr>
            <a:r>
              <a:rPr lang="en-GB" b="1" dirty="0"/>
              <a:t>Provide alternate routes: </a:t>
            </a:r>
            <a:r>
              <a:rPr lang="en-GB" dirty="0"/>
              <a:t>Tunnels, zip-lines, swim through water… there are many ways to get around the map. Allowing players to use these can aid their enjoyment of the map and the different approach strategies they can employ.</a:t>
            </a:r>
            <a:endParaRPr lang="en-GB" b="1" dirty="0"/>
          </a:p>
        </p:txBody>
      </p:sp>
      <p:sp>
        <p:nvSpPr>
          <p:cNvPr id="4" name="Title 1">
            <a:extLst>
              <a:ext uri="{FF2B5EF4-FFF2-40B4-BE49-F238E27FC236}">
                <a16:creationId xmlns:a16="http://schemas.microsoft.com/office/drawing/2014/main" id="{B178B0DB-818F-A422-8C35-5164C5A732BF}"/>
              </a:ext>
            </a:extLst>
          </p:cNvPr>
          <p:cNvSpPr txBox="1">
            <a:spLocks/>
          </p:cNvSpPr>
          <p:nvPr/>
        </p:nvSpPr>
        <p:spPr>
          <a:xfrm>
            <a:off x="449580" y="681573"/>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dirty="0"/>
              <a:t>Level Design Considerations</a:t>
            </a:r>
          </a:p>
        </p:txBody>
      </p:sp>
      <p:sp>
        <p:nvSpPr>
          <p:cNvPr id="5" name="Content Placeholder 2">
            <a:extLst>
              <a:ext uri="{FF2B5EF4-FFF2-40B4-BE49-F238E27FC236}">
                <a16:creationId xmlns:a16="http://schemas.microsoft.com/office/drawing/2014/main" id="{EEFD17AB-0DC6-A0B7-4FAD-78918891681C}"/>
              </a:ext>
            </a:extLst>
          </p:cNvPr>
          <p:cNvSpPr txBox="1">
            <a:spLocks/>
          </p:cNvSpPr>
          <p:nvPr/>
        </p:nvSpPr>
        <p:spPr>
          <a:xfrm>
            <a:off x="449580" y="1538991"/>
            <a:ext cx="11292840" cy="1890009"/>
          </a:xfrm>
          <a:prstGeom prst="rect">
            <a:avLst/>
          </a:prstGeom>
        </p:spPr>
        <p:txBody>
          <a:bodyPr vert="horz" wrap="square" lIns="0" tIns="0" rIns="91440" bIns="0" rtlCol="0">
            <a:normAutofit/>
          </a:bodyPr>
          <a:lst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buFont typeface="Arial" panose="020B0604020202020204" pitchFamily="34" charset="0"/>
              <a:buChar char="•"/>
            </a:pPr>
            <a:r>
              <a:rPr lang="en-GB" b="1" dirty="0"/>
              <a:t>No Man’s Land: </a:t>
            </a:r>
            <a:r>
              <a:rPr lang="en-GB" dirty="0"/>
              <a:t>An area of great risk and reward – make sure to plan open spaces otherwise taking cover loses its impact. Try to push the players into breaking cover. As stated previously, alternate routes may be designed to bypass the open areas, but the other players may also use these and take the fight to a different area. </a:t>
            </a:r>
            <a:endParaRPr lang="en-GB" b="1" dirty="0"/>
          </a:p>
        </p:txBody>
      </p:sp>
    </p:spTree>
    <p:extLst>
      <p:ext uri="{BB962C8B-B14F-4D97-AF65-F5344CB8AC3E}">
        <p14:creationId xmlns:p14="http://schemas.microsoft.com/office/powerpoint/2010/main" val="3402573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178B0DB-818F-A422-8C35-5164C5A732BF}"/>
              </a:ext>
            </a:extLst>
          </p:cNvPr>
          <p:cNvSpPr txBox="1">
            <a:spLocks/>
          </p:cNvSpPr>
          <p:nvPr/>
        </p:nvSpPr>
        <p:spPr>
          <a:xfrm>
            <a:off x="449580" y="350253"/>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dirty="0"/>
              <a:t>Level Design Considerations</a:t>
            </a:r>
          </a:p>
        </p:txBody>
      </p:sp>
      <p:sp>
        <p:nvSpPr>
          <p:cNvPr id="2" name="Content Placeholder 2">
            <a:extLst>
              <a:ext uri="{FF2B5EF4-FFF2-40B4-BE49-F238E27FC236}">
                <a16:creationId xmlns:a16="http://schemas.microsoft.com/office/drawing/2014/main" id="{E3F0A84C-AADC-E71D-E89D-5074001408AD}"/>
              </a:ext>
            </a:extLst>
          </p:cNvPr>
          <p:cNvSpPr txBox="1">
            <a:spLocks/>
          </p:cNvSpPr>
          <p:nvPr/>
        </p:nvSpPr>
        <p:spPr>
          <a:xfrm>
            <a:off x="449580" y="1191358"/>
            <a:ext cx="7872339" cy="5411665"/>
          </a:xfrm>
          <a:prstGeom prst="rect">
            <a:avLst/>
          </a:prstGeom>
        </p:spPr>
        <p:txBody>
          <a:bodyPr vert="horz" wrap="square" lIns="0" tIns="0" rIns="91440" bIns="0" rtlCol="0">
            <a:normAutofit/>
          </a:bodyPr>
          <a:lst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GB" sz="2000" dirty="0"/>
              <a:t>Building the Level</a:t>
            </a:r>
          </a:p>
          <a:p>
            <a:pPr lvl="1">
              <a:buFont typeface="Arial" panose="020B0604020202020204" pitchFamily="34" charset="0"/>
              <a:buChar char="•"/>
            </a:pPr>
            <a:r>
              <a:rPr lang="en-GB" b="1" dirty="0"/>
              <a:t>Collisions: </a:t>
            </a:r>
            <a:r>
              <a:rPr lang="en-GB" dirty="0"/>
              <a:t>Grey boxing your level can be a good way to check for areas where the player can get caught or snagged on collision. Stairs, ledges and corners can be problematic. Be mindful of seams between collision where the player could fall through.</a:t>
            </a:r>
          </a:p>
          <a:p>
            <a:pPr lvl="1">
              <a:buFont typeface="Arial" panose="020B0604020202020204" pitchFamily="34" charset="0"/>
              <a:buChar char="•"/>
            </a:pPr>
            <a:r>
              <a:rPr lang="en-GB" b="1" dirty="0"/>
              <a:t>Play testing: </a:t>
            </a:r>
            <a:r>
              <a:rPr lang="en-GB" dirty="0"/>
              <a:t>Important regardless of the genre, but it is very useful for multiplayer maps to see how they are used. Heatmaps (code that tracks what players are doing) can be used to show where players go, where fights happen, places they take cover or hide. This data can be used to modify the map – the goal is to create a space where players use as much of the space as possible, not camp out in certain places.</a:t>
            </a:r>
          </a:p>
        </p:txBody>
      </p:sp>
      <p:pic>
        <p:nvPicPr>
          <p:cNvPr id="9" name="Picture 8" descr="A close-up of a medical scan&#10;&#10;Description automatically generated">
            <a:extLst>
              <a:ext uri="{FF2B5EF4-FFF2-40B4-BE49-F238E27FC236}">
                <a16:creationId xmlns:a16="http://schemas.microsoft.com/office/drawing/2014/main" id="{7030EAAA-2AE6-F563-E941-2E73C1B142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92309" y="1338539"/>
            <a:ext cx="3077307" cy="2830276"/>
          </a:xfrm>
          <a:prstGeom prst="rect">
            <a:avLst/>
          </a:prstGeom>
        </p:spPr>
      </p:pic>
      <p:sp>
        <p:nvSpPr>
          <p:cNvPr id="10" name="TextBox 9">
            <a:extLst>
              <a:ext uri="{FF2B5EF4-FFF2-40B4-BE49-F238E27FC236}">
                <a16:creationId xmlns:a16="http://schemas.microsoft.com/office/drawing/2014/main" id="{3A56EBC0-CEDF-391D-B3D0-77B1660034A4}"/>
              </a:ext>
            </a:extLst>
          </p:cNvPr>
          <p:cNvSpPr txBox="1"/>
          <p:nvPr/>
        </p:nvSpPr>
        <p:spPr>
          <a:xfrm>
            <a:off x="8721970" y="4168815"/>
            <a:ext cx="1719670" cy="215444"/>
          </a:xfrm>
          <a:prstGeom prst="rect">
            <a:avLst/>
          </a:prstGeom>
          <a:noFill/>
        </p:spPr>
        <p:txBody>
          <a:bodyPr wrap="square" rtlCol="0">
            <a:spAutoFit/>
          </a:bodyPr>
          <a:lstStyle/>
          <a:p>
            <a:r>
              <a:rPr lang="en-GB" sz="800" dirty="0"/>
              <a:t>Heatmap from Halo 3 © Bungie</a:t>
            </a:r>
          </a:p>
        </p:txBody>
      </p:sp>
      <p:pic>
        <p:nvPicPr>
          <p:cNvPr id="5" name="Picture 4" descr="A map with red spots&#10;&#10;Description automatically generated">
            <a:extLst>
              <a:ext uri="{FF2B5EF4-FFF2-40B4-BE49-F238E27FC236}">
                <a16:creationId xmlns:a16="http://schemas.microsoft.com/office/drawing/2014/main" id="{5A1F2E80-8F0D-FF52-D25D-9F22ABCFFC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77958" y="4753591"/>
            <a:ext cx="3914042" cy="1833901"/>
          </a:xfrm>
          <a:prstGeom prst="rect">
            <a:avLst/>
          </a:prstGeom>
        </p:spPr>
      </p:pic>
      <p:sp>
        <p:nvSpPr>
          <p:cNvPr id="6" name="TextBox 5">
            <a:extLst>
              <a:ext uri="{FF2B5EF4-FFF2-40B4-BE49-F238E27FC236}">
                <a16:creationId xmlns:a16="http://schemas.microsoft.com/office/drawing/2014/main" id="{611FC981-7BF8-56AA-9054-C80B6BE46ED3}"/>
              </a:ext>
            </a:extLst>
          </p:cNvPr>
          <p:cNvSpPr txBox="1"/>
          <p:nvPr/>
        </p:nvSpPr>
        <p:spPr>
          <a:xfrm>
            <a:off x="8185639" y="6622176"/>
            <a:ext cx="3846634" cy="215444"/>
          </a:xfrm>
          <a:prstGeom prst="rect">
            <a:avLst/>
          </a:prstGeom>
          <a:noFill/>
        </p:spPr>
        <p:txBody>
          <a:bodyPr wrap="square" rtlCol="0">
            <a:spAutoFit/>
          </a:bodyPr>
          <a:lstStyle/>
          <a:p>
            <a:r>
              <a:rPr lang="en-GB" sz="800" dirty="0"/>
              <a:t>Heatmap showing zombie spawn locations in Project </a:t>
            </a:r>
            <a:r>
              <a:rPr lang="en-GB" sz="800" dirty="0" err="1"/>
              <a:t>Zomboid</a:t>
            </a:r>
            <a:r>
              <a:rPr lang="en-GB" sz="800" dirty="0"/>
              <a:t> © The Indie Stone</a:t>
            </a:r>
          </a:p>
        </p:txBody>
      </p:sp>
    </p:spTree>
    <p:extLst>
      <p:ext uri="{BB962C8B-B14F-4D97-AF65-F5344CB8AC3E}">
        <p14:creationId xmlns:p14="http://schemas.microsoft.com/office/powerpoint/2010/main" val="38808098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178B0DB-818F-A422-8C35-5164C5A732BF}"/>
              </a:ext>
            </a:extLst>
          </p:cNvPr>
          <p:cNvSpPr txBox="1">
            <a:spLocks/>
          </p:cNvSpPr>
          <p:nvPr/>
        </p:nvSpPr>
        <p:spPr>
          <a:xfrm>
            <a:off x="449580" y="558886"/>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dirty="0"/>
              <a:t>Level Design Considerations</a:t>
            </a:r>
          </a:p>
        </p:txBody>
      </p:sp>
      <p:sp>
        <p:nvSpPr>
          <p:cNvPr id="2" name="Content Placeholder 2">
            <a:extLst>
              <a:ext uri="{FF2B5EF4-FFF2-40B4-BE49-F238E27FC236}">
                <a16:creationId xmlns:a16="http://schemas.microsoft.com/office/drawing/2014/main" id="{E3F0A84C-AADC-E71D-E89D-5074001408AD}"/>
              </a:ext>
            </a:extLst>
          </p:cNvPr>
          <p:cNvSpPr txBox="1">
            <a:spLocks/>
          </p:cNvSpPr>
          <p:nvPr/>
        </p:nvSpPr>
        <p:spPr>
          <a:xfrm>
            <a:off x="425958" y="1729123"/>
            <a:ext cx="11340084" cy="3606909"/>
          </a:xfrm>
          <a:prstGeom prst="rect">
            <a:avLst/>
          </a:prstGeom>
        </p:spPr>
        <p:txBody>
          <a:bodyPr vert="horz" wrap="square" lIns="0" tIns="0" rIns="91440" bIns="0" rtlCol="0">
            <a:normAutofit/>
          </a:bodyPr>
          <a:lst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buFont typeface="Arial" panose="020B0604020202020204" pitchFamily="34" charset="0"/>
              <a:buChar char="•"/>
            </a:pPr>
            <a:r>
              <a:rPr lang="en-GB" b="1" dirty="0"/>
              <a:t>Textures: </a:t>
            </a:r>
            <a:r>
              <a:rPr lang="en-GB" dirty="0"/>
              <a:t>Ensure that the textures on the floor and walls are easy to differentiate to highlight the pathway quickly and easily. Keep colours light and uncluttered where possible. Lighting can also be used to aid navigation.</a:t>
            </a:r>
          </a:p>
          <a:p>
            <a:pPr lvl="1">
              <a:buFont typeface="Arial" panose="020B0604020202020204" pitchFamily="34" charset="0"/>
              <a:buChar char="•"/>
            </a:pPr>
            <a:r>
              <a:rPr lang="en-GB" b="1" dirty="0"/>
              <a:t>Sound: </a:t>
            </a:r>
            <a:r>
              <a:rPr lang="en-GB" dirty="0"/>
              <a:t>Pay attention to your sound design and keep a balance between diegetic, non-diegetic, and sounds that may be made by other players. If it is important to hear where other players are, make sure they can be identified easily.</a:t>
            </a:r>
            <a:endParaRPr lang="en-GB" b="1" dirty="0"/>
          </a:p>
        </p:txBody>
      </p:sp>
    </p:spTree>
    <p:extLst>
      <p:ext uri="{BB962C8B-B14F-4D97-AF65-F5344CB8AC3E}">
        <p14:creationId xmlns:p14="http://schemas.microsoft.com/office/powerpoint/2010/main" val="3560140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FDB59-57B3-6E16-6F14-50DD5DAB7C24}"/>
              </a:ext>
            </a:extLst>
          </p:cNvPr>
          <p:cNvSpPr>
            <a:spLocks noGrp="1"/>
          </p:cNvSpPr>
          <p:nvPr>
            <p:ph type="title"/>
          </p:nvPr>
        </p:nvSpPr>
        <p:spPr>
          <a:xfrm>
            <a:off x="448056" y="388800"/>
            <a:ext cx="11301984" cy="448726"/>
          </a:xfrm>
        </p:spPr>
        <p:txBody>
          <a:bodyPr>
            <a:normAutofit fontScale="90000"/>
          </a:bodyPr>
          <a:lstStyle/>
          <a:p>
            <a:r>
              <a:rPr lang="en-GB" dirty="0"/>
              <a:t>Based on original research by Dr Paul Angel.</a:t>
            </a:r>
            <a:br>
              <a:rPr lang="en-GB" dirty="0"/>
            </a:br>
            <a:endParaRPr lang="en-GB" dirty="0"/>
          </a:p>
        </p:txBody>
      </p:sp>
      <p:sp>
        <p:nvSpPr>
          <p:cNvPr id="3" name="Content Placeholder 2">
            <a:extLst>
              <a:ext uri="{FF2B5EF4-FFF2-40B4-BE49-F238E27FC236}">
                <a16:creationId xmlns:a16="http://schemas.microsoft.com/office/drawing/2014/main" id="{3E9DE74C-260A-B6DD-5996-862819966FEF}"/>
              </a:ext>
            </a:extLst>
          </p:cNvPr>
          <p:cNvSpPr>
            <a:spLocks noGrp="1"/>
          </p:cNvSpPr>
          <p:nvPr>
            <p:ph idx="1"/>
          </p:nvPr>
        </p:nvSpPr>
        <p:spPr>
          <a:xfrm>
            <a:off x="448056" y="1092426"/>
            <a:ext cx="11293200" cy="1472749"/>
          </a:xfrm>
        </p:spPr>
        <p:txBody>
          <a:bodyPr/>
          <a:lstStyle/>
          <a:p>
            <a:pPr>
              <a:buFont typeface="Wingdings" panose="05000000000000000000" pitchFamily="2" charset="2"/>
              <a:buChar char="§"/>
            </a:pPr>
            <a:r>
              <a:rPr lang="en-GB" dirty="0"/>
              <a:t>Notes based on:</a:t>
            </a:r>
          </a:p>
          <a:p>
            <a:pPr lvl="1">
              <a:buFont typeface="Wingdings" panose="05000000000000000000" pitchFamily="2" charset="2"/>
              <a:buChar char="q"/>
            </a:pPr>
            <a:r>
              <a:rPr lang="en-GB" dirty="0"/>
              <a:t>‘Level Up! The Guide to Great Video Game Design 3</a:t>
            </a:r>
            <a:r>
              <a:rPr lang="en-GB" baseline="30000" dirty="0"/>
              <a:t>rd</a:t>
            </a:r>
            <a:r>
              <a:rPr lang="en-GB" dirty="0"/>
              <a:t> Edition’. Scott Rogers</a:t>
            </a:r>
          </a:p>
          <a:p>
            <a:pPr lvl="1">
              <a:buFont typeface="Wingdings" panose="05000000000000000000" pitchFamily="2" charset="2"/>
              <a:buChar char="q"/>
            </a:pPr>
            <a:r>
              <a:rPr lang="en-GB" dirty="0"/>
              <a:t>‘Multiplayer Game Programming’. Joshua Glazer and Sanjay Madhav</a:t>
            </a:r>
          </a:p>
        </p:txBody>
      </p:sp>
    </p:spTree>
    <p:extLst>
      <p:ext uri="{BB962C8B-B14F-4D97-AF65-F5344CB8AC3E}">
        <p14:creationId xmlns:p14="http://schemas.microsoft.com/office/powerpoint/2010/main" val="524460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4079800-56F8-4FBC-9EC3-9B7FCA7BA8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FB0033-2BE8-3977-D567-F37234076571}"/>
              </a:ext>
            </a:extLst>
          </p:cNvPr>
          <p:cNvSpPr>
            <a:spLocks noGrp="1"/>
          </p:cNvSpPr>
          <p:nvPr>
            <p:ph type="title"/>
          </p:nvPr>
        </p:nvSpPr>
        <p:spPr>
          <a:xfrm>
            <a:off x="448056" y="388800"/>
            <a:ext cx="7380000" cy="860400"/>
          </a:xfrm>
        </p:spPr>
        <p:txBody>
          <a:bodyPr anchor="b">
            <a:normAutofit/>
          </a:bodyPr>
          <a:lstStyle/>
          <a:p>
            <a:r>
              <a:rPr lang="en-GB"/>
              <a:t>Multiplayer Games: A Brief History</a:t>
            </a:r>
          </a:p>
        </p:txBody>
      </p:sp>
      <p:cxnSp>
        <p:nvCxnSpPr>
          <p:cNvPr id="18" name="Straight Connector 17">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73836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8081D586-C9E6-4781-06C0-FDEBB005C4C0}"/>
              </a:ext>
            </a:extLst>
          </p:cNvPr>
          <p:cNvSpPr>
            <a:spLocks noGrp="1"/>
          </p:cNvSpPr>
          <p:nvPr>
            <p:ph idx="1"/>
          </p:nvPr>
        </p:nvSpPr>
        <p:spPr>
          <a:xfrm>
            <a:off x="455964" y="2083831"/>
            <a:ext cx="7380000" cy="3974013"/>
          </a:xfrm>
        </p:spPr>
        <p:txBody>
          <a:bodyPr>
            <a:normAutofit/>
          </a:bodyPr>
          <a:lstStyle/>
          <a:p>
            <a:pPr>
              <a:buFont typeface="Arial" panose="020B0604020202020204" pitchFamily="34" charset="0"/>
              <a:buChar char="•"/>
            </a:pPr>
            <a:r>
              <a:rPr lang="en-GB" dirty="0"/>
              <a:t>Tennis For Two (1958) and </a:t>
            </a:r>
            <a:r>
              <a:rPr lang="en-GB" dirty="0" err="1"/>
              <a:t>SpaceWar!</a:t>
            </a:r>
            <a:r>
              <a:rPr lang="en-GB" dirty="0"/>
              <a:t> (1962) were early examples of a multiplayer game, more specifically </a:t>
            </a:r>
            <a:r>
              <a:rPr lang="en-GB" b="1" dirty="0"/>
              <a:t>local multiplayer.</a:t>
            </a:r>
          </a:p>
          <a:p>
            <a:pPr>
              <a:buFont typeface="Arial" panose="020B0604020202020204" pitchFamily="34" charset="0"/>
              <a:buChar char="•"/>
            </a:pPr>
            <a:r>
              <a:rPr lang="en-GB" b="1" dirty="0"/>
              <a:t>Local multiplayer </a:t>
            </a:r>
            <a:r>
              <a:rPr lang="en-GB" dirty="0"/>
              <a:t>features two or more players playing the game on a single computer. From a programming perspective, </a:t>
            </a:r>
            <a:r>
              <a:rPr lang="en-GB" b="1" dirty="0"/>
              <a:t>local multiplayer </a:t>
            </a:r>
            <a:r>
              <a:rPr lang="en-GB" dirty="0"/>
              <a:t>is very similar to single player with the main differences being multiple viewpoints and multiple input devices.</a:t>
            </a:r>
          </a:p>
          <a:p>
            <a:pPr lvl="1">
              <a:buFont typeface="Arial" panose="020B0604020202020204" pitchFamily="34" charset="0"/>
              <a:buChar char="•"/>
            </a:pPr>
            <a:r>
              <a:rPr lang="en-GB" dirty="0"/>
              <a:t>It was not uncommon for </a:t>
            </a:r>
            <a:r>
              <a:rPr lang="en-GB" b="1" dirty="0"/>
              <a:t>local multiplayer</a:t>
            </a:r>
            <a:r>
              <a:rPr lang="en-GB" dirty="0"/>
              <a:t> games on 8-bit home computers to be played by two people on opposite ends of the same keyboard. Joystick ownership was not assumed!</a:t>
            </a:r>
          </a:p>
        </p:txBody>
      </p:sp>
      <p:pic>
        <p:nvPicPr>
          <p:cNvPr id="11" name="Picture 10" descr="A close-up of a device&#10;&#10;Description automatically generated">
            <a:extLst>
              <a:ext uri="{FF2B5EF4-FFF2-40B4-BE49-F238E27FC236}">
                <a16:creationId xmlns:a16="http://schemas.microsoft.com/office/drawing/2014/main" id="{19F9D065-A46D-0FAB-5BC3-C7581378B9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91089" y="930557"/>
            <a:ext cx="3224027" cy="2861324"/>
          </a:xfrm>
          <a:custGeom>
            <a:avLst/>
            <a:gdLst/>
            <a:ahLst/>
            <a:cxnLst/>
            <a:rect l="l" t="t" r="r" b="b"/>
            <a:pathLst>
              <a:path w="3485412" h="2664000">
                <a:moveTo>
                  <a:pt x="0" y="0"/>
                </a:moveTo>
                <a:lnTo>
                  <a:pt x="3485412" y="0"/>
                </a:lnTo>
                <a:lnTo>
                  <a:pt x="3485412" y="2664000"/>
                </a:lnTo>
                <a:lnTo>
                  <a:pt x="0" y="2664000"/>
                </a:lnTo>
                <a:close/>
              </a:path>
            </a:pathLst>
          </a:custGeom>
        </p:spPr>
      </p:pic>
      <p:pic>
        <p:nvPicPr>
          <p:cNvPr id="7" name="Picture 6" descr="A circular screen with stars in it&#10;&#10;Description automatically generated">
            <a:extLst>
              <a:ext uri="{FF2B5EF4-FFF2-40B4-BE49-F238E27FC236}">
                <a16:creationId xmlns:a16="http://schemas.microsoft.com/office/drawing/2014/main" id="{AD91C99F-0E4A-225E-5384-1B1B1315A95D}"/>
              </a:ext>
            </a:extLst>
          </p:cNvPr>
          <p:cNvPicPr>
            <a:picLocks noChangeAspect="1"/>
          </p:cNvPicPr>
          <p:nvPr/>
        </p:nvPicPr>
        <p:blipFill>
          <a:blip r:embed="rId3">
            <a:extLst>
              <a:ext uri="{28A0092B-C50C-407E-A947-70E740481C1C}">
                <a14:useLocalDpi xmlns:a14="http://schemas.microsoft.com/office/drawing/2010/main" val="0"/>
              </a:ext>
            </a:extLst>
          </a:blip>
          <a:srcRect l="5931" t="10226" r="22888"/>
          <a:stretch/>
        </p:blipFill>
        <p:spPr>
          <a:xfrm>
            <a:off x="8276112" y="4070838"/>
            <a:ext cx="3224027" cy="2508205"/>
          </a:xfrm>
          <a:custGeom>
            <a:avLst/>
            <a:gdLst/>
            <a:ahLst/>
            <a:cxnLst/>
            <a:rect l="l" t="t" r="r" b="b"/>
            <a:pathLst>
              <a:path w="3485412" h="2664000">
                <a:moveTo>
                  <a:pt x="0" y="0"/>
                </a:moveTo>
                <a:lnTo>
                  <a:pt x="3485412" y="0"/>
                </a:lnTo>
                <a:lnTo>
                  <a:pt x="3485412" y="2664000"/>
                </a:lnTo>
                <a:lnTo>
                  <a:pt x="0" y="2664000"/>
                </a:lnTo>
                <a:close/>
              </a:path>
            </a:pathLst>
          </a:custGeom>
        </p:spPr>
      </p:pic>
      <p:sp>
        <p:nvSpPr>
          <p:cNvPr id="12" name="TextBox 11">
            <a:extLst>
              <a:ext uri="{FF2B5EF4-FFF2-40B4-BE49-F238E27FC236}">
                <a16:creationId xmlns:a16="http://schemas.microsoft.com/office/drawing/2014/main" id="{F120C41B-E0C2-22C6-19D5-E9C025F2F506}"/>
              </a:ext>
            </a:extLst>
          </p:cNvPr>
          <p:cNvSpPr txBox="1"/>
          <p:nvPr/>
        </p:nvSpPr>
        <p:spPr>
          <a:xfrm>
            <a:off x="8283600" y="3771694"/>
            <a:ext cx="3268189" cy="215444"/>
          </a:xfrm>
          <a:prstGeom prst="rect">
            <a:avLst/>
          </a:prstGeom>
          <a:noFill/>
        </p:spPr>
        <p:txBody>
          <a:bodyPr wrap="square" rtlCol="0">
            <a:spAutoFit/>
          </a:bodyPr>
          <a:lstStyle/>
          <a:p>
            <a:r>
              <a:rPr lang="en-GB" sz="800" dirty="0"/>
              <a:t>Tennis for Two © William Higinbotham/Brookhaven National Laboratory</a:t>
            </a:r>
          </a:p>
        </p:txBody>
      </p:sp>
      <p:sp>
        <p:nvSpPr>
          <p:cNvPr id="13" name="TextBox 12">
            <a:extLst>
              <a:ext uri="{FF2B5EF4-FFF2-40B4-BE49-F238E27FC236}">
                <a16:creationId xmlns:a16="http://schemas.microsoft.com/office/drawing/2014/main" id="{C1E614D0-B8C0-6066-9741-9732C56C95DC}"/>
              </a:ext>
            </a:extLst>
          </p:cNvPr>
          <p:cNvSpPr txBox="1"/>
          <p:nvPr/>
        </p:nvSpPr>
        <p:spPr>
          <a:xfrm>
            <a:off x="8283600" y="6558856"/>
            <a:ext cx="1848230" cy="215444"/>
          </a:xfrm>
          <a:prstGeom prst="rect">
            <a:avLst/>
          </a:prstGeom>
          <a:noFill/>
        </p:spPr>
        <p:txBody>
          <a:bodyPr wrap="square" rtlCol="0">
            <a:spAutoFit/>
          </a:bodyPr>
          <a:lstStyle/>
          <a:p>
            <a:r>
              <a:rPr lang="en-GB" sz="800" dirty="0"/>
              <a:t>Space War! © Steve Russell</a:t>
            </a:r>
          </a:p>
        </p:txBody>
      </p:sp>
    </p:spTree>
    <p:extLst>
      <p:ext uri="{BB962C8B-B14F-4D97-AF65-F5344CB8AC3E}">
        <p14:creationId xmlns:p14="http://schemas.microsoft.com/office/powerpoint/2010/main" val="3883974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4079800-56F8-4FBC-9EC3-9B7FCA7BA8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FB0033-2BE8-3977-D567-F37234076571}"/>
              </a:ext>
            </a:extLst>
          </p:cNvPr>
          <p:cNvSpPr>
            <a:spLocks noGrp="1"/>
          </p:cNvSpPr>
          <p:nvPr>
            <p:ph type="title"/>
          </p:nvPr>
        </p:nvSpPr>
        <p:spPr>
          <a:xfrm>
            <a:off x="448056" y="388800"/>
            <a:ext cx="7380000" cy="860400"/>
          </a:xfrm>
        </p:spPr>
        <p:txBody>
          <a:bodyPr anchor="b">
            <a:normAutofit/>
          </a:bodyPr>
          <a:lstStyle/>
          <a:p>
            <a:r>
              <a:rPr lang="en-GB"/>
              <a:t>Multiplayer Games: A Brief History</a:t>
            </a:r>
          </a:p>
        </p:txBody>
      </p:sp>
      <p:cxnSp>
        <p:nvCxnSpPr>
          <p:cNvPr id="18" name="Straight Connector 17">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73836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8081D586-C9E6-4781-06C0-FDEBB005C4C0}"/>
              </a:ext>
            </a:extLst>
          </p:cNvPr>
          <p:cNvSpPr>
            <a:spLocks noGrp="1"/>
          </p:cNvSpPr>
          <p:nvPr>
            <p:ph idx="1"/>
          </p:nvPr>
        </p:nvSpPr>
        <p:spPr>
          <a:xfrm>
            <a:off x="455964" y="2083831"/>
            <a:ext cx="7380000" cy="4499849"/>
          </a:xfrm>
        </p:spPr>
        <p:txBody>
          <a:bodyPr>
            <a:normAutofit/>
          </a:bodyPr>
          <a:lstStyle/>
          <a:p>
            <a:pPr>
              <a:buFont typeface="Arial" panose="020B0604020202020204" pitchFamily="34" charset="0"/>
              <a:buChar char="•"/>
            </a:pPr>
            <a:r>
              <a:rPr lang="en-GB" b="1" dirty="0"/>
              <a:t>Networked multiplayer games</a:t>
            </a:r>
            <a:r>
              <a:rPr lang="en-GB" dirty="0"/>
              <a:t> ran on small networks of mainframe computers. Unlike </a:t>
            </a:r>
            <a:r>
              <a:rPr lang="en-GB" b="1" dirty="0"/>
              <a:t>local multiplayer </a:t>
            </a:r>
            <a:r>
              <a:rPr lang="en-GB" dirty="0"/>
              <a:t>games, these would be two or more computers linked during an active gaming session.</a:t>
            </a:r>
          </a:p>
          <a:p>
            <a:pPr>
              <a:buFont typeface="Arial" panose="020B0604020202020204" pitchFamily="34" charset="0"/>
              <a:buChar char="•"/>
            </a:pPr>
            <a:r>
              <a:rPr lang="en-GB" dirty="0"/>
              <a:t>The PLATO system at the University of Illinois was home to the first examples of multiplayer games running on a mainframe network: Empire (1973), and Maze (also known as ‘Maze War’, 1973).</a:t>
            </a:r>
          </a:p>
          <a:p>
            <a:pPr>
              <a:buFont typeface="Arial" panose="020B0604020202020204" pitchFamily="34" charset="0"/>
              <a:buChar char="•"/>
            </a:pPr>
            <a:r>
              <a:rPr lang="en-GB" dirty="0"/>
              <a:t>Towards the end of the 1970s, personal computers started to be used more to play multiplayer games via the serial port, which had been more typically used to communicate with external devices such as printers or modems.</a:t>
            </a:r>
          </a:p>
        </p:txBody>
      </p:sp>
      <p:sp>
        <p:nvSpPr>
          <p:cNvPr id="12" name="TextBox 11">
            <a:extLst>
              <a:ext uri="{FF2B5EF4-FFF2-40B4-BE49-F238E27FC236}">
                <a16:creationId xmlns:a16="http://schemas.microsoft.com/office/drawing/2014/main" id="{F120C41B-E0C2-22C6-19D5-E9C025F2F506}"/>
              </a:ext>
            </a:extLst>
          </p:cNvPr>
          <p:cNvSpPr txBox="1"/>
          <p:nvPr/>
        </p:nvSpPr>
        <p:spPr>
          <a:xfrm>
            <a:off x="8097385" y="3071173"/>
            <a:ext cx="1773023" cy="215444"/>
          </a:xfrm>
          <a:prstGeom prst="rect">
            <a:avLst/>
          </a:prstGeom>
          <a:noFill/>
        </p:spPr>
        <p:txBody>
          <a:bodyPr wrap="square" rtlCol="0">
            <a:spAutoFit/>
          </a:bodyPr>
          <a:lstStyle/>
          <a:p>
            <a:r>
              <a:rPr lang="en-GB" sz="800" dirty="0"/>
              <a:t>PLATO © Illinois Distributed Museum</a:t>
            </a:r>
          </a:p>
        </p:txBody>
      </p:sp>
      <p:pic>
        <p:nvPicPr>
          <p:cNvPr id="4" name="Picture 3" descr="A group of people working at computers&#10;&#10;Description automatically generated">
            <a:extLst>
              <a:ext uri="{FF2B5EF4-FFF2-40B4-BE49-F238E27FC236}">
                <a16:creationId xmlns:a16="http://schemas.microsoft.com/office/drawing/2014/main" id="{EEE40E3B-DB33-9BDD-0D40-98136EF304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5329" y="93245"/>
            <a:ext cx="3953002" cy="2977928"/>
          </a:xfrm>
          <a:prstGeom prst="rect">
            <a:avLst/>
          </a:prstGeom>
        </p:spPr>
      </p:pic>
      <p:pic>
        <p:nvPicPr>
          <p:cNvPr id="6" name="Picture 5" descr="A screenshot of a video game&#10;&#10;Description automatically generated">
            <a:extLst>
              <a:ext uri="{FF2B5EF4-FFF2-40B4-BE49-F238E27FC236}">
                <a16:creationId xmlns:a16="http://schemas.microsoft.com/office/drawing/2014/main" id="{A4C43E4C-1359-906C-2D51-EE7D461ED149}"/>
              </a:ext>
            </a:extLst>
          </p:cNvPr>
          <p:cNvPicPr>
            <a:picLocks noChangeAspect="1"/>
          </p:cNvPicPr>
          <p:nvPr/>
        </p:nvPicPr>
        <p:blipFill>
          <a:blip r:embed="rId3">
            <a:extLst>
              <a:ext uri="{28A0092B-C50C-407E-A947-70E740481C1C}">
                <a14:useLocalDpi xmlns:a14="http://schemas.microsoft.com/office/drawing/2010/main" val="0"/>
              </a:ext>
            </a:extLst>
          </a:blip>
          <a:srcRect l="4222"/>
          <a:stretch/>
        </p:blipFill>
        <p:spPr>
          <a:xfrm>
            <a:off x="7828056" y="3333031"/>
            <a:ext cx="2303774" cy="2405316"/>
          </a:xfrm>
          <a:prstGeom prst="rect">
            <a:avLst/>
          </a:prstGeom>
        </p:spPr>
      </p:pic>
      <p:pic>
        <p:nvPicPr>
          <p:cNvPr id="10" name="Picture 9" descr="A black background with green lines&#10;&#10;Description automatically generated">
            <a:extLst>
              <a:ext uri="{FF2B5EF4-FFF2-40B4-BE49-F238E27FC236}">
                <a16:creationId xmlns:a16="http://schemas.microsoft.com/office/drawing/2014/main" id="{89B1B7A4-24D5-A85A-AFFA-3261FF1B2E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24285" y="4753085"/>
            <a:ext cx="2684046" cy="1509776"/>
          </a:xfrm>
          <a:prstGeom prst="rect">
            <a:avLst/>
          </a:prstGeom>
        </p:spPr>
      </p:pic>
      <p:sp>
        <p:nvSpPr>
          <p:cNvPr id="14" name="TextBox 13">
            <a:extLst>
              <a:ext uri="{FF2B5EF4-FFF2-40B4-BE49-F238E27FC236}">
                <a16:creationId xmlns:a16="http://schemas.microsoft.com/office/drawing/2014/main" id="{5BDC9C72-68D0-7521-4A36-77352C0F9A27}"/>
              </a:ext>
            </a:extLst>
          </p:cNvPr>
          <p:cNvSpPr txBox="1"/>
          <p:nvPr/>
        </p:nvSpPr>
        <p:spPr>
          <a:xfrm>
            <a:off x="7828056" y="5731951"/>
            <a:ext cx="1773023" cy="215444"/>
          </a:xfrm>
          <a:prstGeom prst="rect">
            <a:avLst/>
          </a:prstGeom>
          <a:noFill/>
        </p:spPr>
        <p:txBody>
          <a:bodyPr wrap="square" rtlCol="0">
            <a:spAutoFit/>
          </a:bodyPr>
          <a:lstStyle/>
          <a:p>
            <a:r>
              <a:rPr lang="en-GB" sz="800" dirty="0"/>
              <a:t>Empire © John </a:t>
            </a:r>
            <a:r>
              <a:rPr lang="en-GB" sz="800" dirty="0" err="1"/>
              <a:t>Daleske</a:t>
            </a:r>
            <a:endParaRPr lang="en-GB" sz="800" dirty="0"/>
          </a:p>
        </p:txBody>
      </p:sp>
      <p:sp>
        <p:nvSpPr>
          <p:cNvPr id="15" name="TextBox 14">
            <a:extLst>
              <a:ext uri="{FF2B5EF4-FFF2-40B4-BE49-F238E27FC236}">
                <a16:creationId xmlns:a16="http://schemas.microsoft.com/office/drawing/2014/main" id="{8812D566-D666-43BC-573E-E46E7AF16228}"/>
              </a:ext>
            </a:extLst>
          </p:cNvPr>
          <p:cNvSpPr txBox="1"/>
          <p:nvPr/>
        </p:nvSpPr>
        <p:spPr>
          <a:xfrm>
            <a:off x="9424285" y="6250068"/>
            <a:ext cx="2684046" cy="215444"/>
          </a:xfrm>
          <a:prstGeom prst="rect">
            <a:avLst/>
          </a:prstGeom>
          <a:noFill/>
        </p:spPr>
        <p:txBody>
          <a:bodyPr wrap="square" rtlCol="0">
            <a:spAutoFit/>
          </a:bodyPr>
          <a:lstStyle/>
          <a:p>
            <a:r>
              <a:rPr lang="en-GB" sz="800" dirty="0"/>
              <a:t>Maze © Steve Colley, Greg Thompson, Howard Palmer</a:t>
            </a:r>
          </a:p>
        </p:txBody>
      </p:sp>
    </p:spTree>
    <p:extLst>
      <p:ext uri="{BB962C8B-B14F-4D97-AF65-F5344CB8AC3E}">
        <p14:creationId xmlns:p14="http://schemas.microsoft.com/office/powerpoint/2010/main" val="39211298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4079800-56F8-4FBC-9EC3-9B7FCA7BA8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FB0033-2BE8-3977-D567-F37234076571}"/>
              </a:ext>
            </a:extLst>
          </p:cNvPr>
          <p:cNvSpPr>
            <a:spLocks noGrp="1"/>
          </p:cNvSpPr>
          <p:nvPr>
            <p:ph type="title"/>
          </p:nvPr>
        </p:nvSpPr>
        <p:spPr>
          <a:xfrm>
            <a:off x="448056" y="388800"/>
            <a:ext cx="7380000" cy="860400"/>
          </a:xfrm>
        </p:spPr>
        <p:txBody>
          <a:bodyPr anchor="b">
            <a:normAutofit/>
          </a:bodyPr>
          <a:lstStyle/>
          <a:p>
            <a:r>
              <a:rPr lang="en-GB"/>
              <a:t>Multiplayer Games: A Brief History</a:t>
            </a:r>
          </a:p>
        </p:txBody>
      </p:sp>
      <p:cxnSp>
        <p:nvCxnSpPr>
          <p:cNvPr id="18" name="Straight Connector 17">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73836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8081D586-C9E6-4781-06C0-FDEBB005C4C0}"/>
              </a:ext>
            </a:extLst>
          </p:cNvPr>
          <p:cNvSpPr>
            <a:spLocks noGrp="1"/>
          </p:cNvSpPr>
          <p:nvPr>
            <p:ph idx="1"/>
          </p:nvPr>
        </p:nvSpPr>
        <p:spPr>
          <a:xfrm>
            <a:off x="455963" y="2083831"/>
            <a:ext cx="7914313" cy="4499849"/>
          </a:xfrm>
        </p:spPr>
        <p:txBody>
          <a:bodyPr>
            <a:normAutofit/>
          </a:bodyPr>
          <a:lstStyle/>
          <a:p>
            <a:pPr>
              <a:buFont typeface="Arial" panose="020B0604020202020204" pitchFamily="34" charset="0"/>
              <a:buChar char="•"/>
            </a:pPr>
            <a:r>
              <a:rPr lang="en-GB" dirty="0"/>
              <a:t>As PCs generally only had two serial ports as standard (more could be added via an expansion card), to play a game with multiple computers would require them to be daisy-chained in a ring. This was one example of a </a:t>
            </a:r>
            <a:r>
              <a:rPr lang="en-GB" b="1" dirty="0"/>
              <a:t>Local Area Network </a:t>
            </a:r>
            <a:r>
              <a:rPr lang="en-GB" dirty="0"/>
              <a:t>(</a:t>
            </a:r>
            <a:r>
              <a:rPr lang="en-GB" b="1" dirty="0"/>
              <a:t>LAN</a:t>
            </a:r>
            <a:r>
              <a:rPr lang="en-GB" dirty="0"/>
              <a:t>)</a:t>
            </a:r>
            <a:endParaRPr lang="en-GB" b="1" dirty="0"/>
          </a:p>
          <a:p>
            <a:pPr>
              <a:buFont typeface="Arial" panose="020B0604020202020204" pitchFamily="34" charset="0"/>
              <a:buChar char="•"/>
            </a:pPr>
            <a:r>
              <a:rPr lang="en-GB" dirty="0"/>
              <a:t>The 1990s saw the rise of </a:t>
            </a:r>
            <a:r>
              <a:rPr lang="en-GB" b="1" dirty="0"/>
              <a:t>LAN</a:t>
            </a:r>
            <a:r>
              <a:rPr lang="en-GB" dirty="0"/>
              <a:t> parties</a:t>
            </a:r>
            <a:r>
              <a:rPr lang="en-GB" b="1" dirty="0"/>
              <a:t> </a:t>
            </a:r>
            <a:r>
              <a:rPr lang="en-GB" dirty="0"/>
              <a:t>with ethernet connections taking over from serial port. A </a:t>
            </a:r>
            <a:r>
              <a:rPr lang="en-GB" b="1" dirty="0"/>
              <a:t>LAN</a:t>
            </a:r>
            <a:r>
              <a:rPr lang="en-GB" dirty="0"/>
              <a:t> party would involve gamers gathering in one location with their computers and connecting them to the network to play together on the same game. </a:t>
            </a:r>
          </a:p>
          <a:p>
            <a:pPr>
              <a:buFont typeface="Arial" panose="020B0604020202020204" pitchFamily="34" charset="0"/>
              <a:buChar char="•"/>
            </a:pPr>
            <a:r>
              <a:rPr lang="en-GB" dirty="0"/>
              <a:t>Despite not being the first game to support </a:t>
            </a:r>
            <a:r>
              <a:rPr lang="en-GB" b="1" dirty="0"/>
              <a:t>LAN</a:t>
            </a:r>
            <a:r>
              <a:rPr lang="en-GB" dirty="0"/>
              <a:t>, the popularity of Doom (1993) lead to the birth of the modern networked game.</a:t>
            </a:r>
          </a:p>
        </p:txBody>
      </p:sp>
      <p:pic>
        <p:nvPicPr>
          <p:cNvPr id="5" name="Picture 4" descr="A group of people working on computers&#10;&#10;Description automatically generated">
            <a:extLst>
              <a:ext uri="{FF2B5EF4-FFF2-40B4-BE49-F238E27FC236}">
                <a16:creationId xmlns:a16="http://schemas.microsoft.com/office/drawing/2014/main" id="{7C362FFA-DA82-3FD7-264A-92BD476166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41729" y="1560635"/>
            <a:ext cx="3511060" cy="2633295"/>
          </a:xfrm>
          <a:prstGeom prst="rect">
            <a:avLst/>
          </a:prstGeom>
        </p:spPr>
      </p:pic>
      <p:sp>
        <p:nvSpPr>
          <p:cNvPr id="7" name="TextBox 6">
            <a:extLst>
              <a:ext uri="{FF2B5EF4-FFF2-40B4-BE49-F238E27FC236}">
                <a16:creationId xmlns:a16="http://schemas.microsoft.com/office/drawing/2014/main" id="{58470E84-80FB-67C0-FBEC-674CF6D96AF9}"/>
              </a:ext>
            </a:extLst>
          </p:cNvPr>
          <p:cNvSpPr txBox="1"/>
          <p:nvPr/>
        </p:nvSpPr>
        <p:spPr>
          <a:xfrm>
            <a:off x="8541729" y="4193930"/>
            <a:ext cx="1441936" cy="215444"/>
          </a:xfrm>
          <a:prstGeom prst="rect">
            <a:avLst/>
          </a:prstGeom>
          <a:noFill/>
        </p:spPr>
        <p:txBody>
          <a:bodyPr wrap="square" rtlCol="0">
            <a:spAutoFit/>
          </a:bodyPr>
          <a:lstStyle/>
          <a:p>
            <a:r>
              <a:rPr lang="en-GB" sz="800" dirty="0">
                <a:hlinkClick r:id="rId3"/>
              </a:rPr>
              <a:t>LAN Party © Jeremy Jackson</a:t>
            </a:r>
            <a:endParaRPr lang="en-GB" sz="800" dirty="0"/>
          </a:p>
        </p:txBody>
      </p:sp>
    </p:spTree>
    <p:extLst>
      <p:ext uri="{BB962C8B-B14F-4D97-AF65-F5344CB8AC3E}">
        <p14:creationId xmlns:p14="http://schemas.microsoft.com/office/powerpoint/2010/main" val="707746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4079800-56F8-4FBC-9EC3-9B7FCA7BA8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FB0033-2BE8-3977-D567-F37234076571}"/>
              </a:ext>
            </a:extLst>
          </p:cNvPr>
          <p:cNvSpPr>
            <a:spLocks noGrp="1"/>
          </p:cNvSpPr>
          <p:nvPr>
            <p:ph type="title"/>
          </p:nvPr>
        </p:nvSpPr>
        <p:spPr>
          <a:xfrm>
            <a:off x="448056" y="388800"/>
            <a:ext cx="7380000" cy="860400"/>
          </a:xfrm>
        </p:spPr>
        <p:txBody>
          <a:bodyPr anchor="b">
            <a:normAutofit/>
          </a:bodyPr>
          <a:lstStyle/>
          <a:p>
            <a:r>
              <a:rPr lang="en-GB"/>
              <a:t>Multiplayer Games: A Brief History</a:t>
            </a:r>
          </a:p>
        </p:txBody>
      </p:sp>
      <p:cxnSp>
        <p:nvCxnSpPr>
          <p:cNvPr id="18" name="Straight Connector 17">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73836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8081D586-C9E6-4781-06C0-FDEBB005C4C0}"/>
              </a:ext>
            </a:extLst>
          </p:cNvPr>
          <p:cNvSpPr>
            <a:spLocks noGrp="1"/>
          </p:cNvSpPr>
          <p:nvPr>
            <p:ph idx="1"/>
          </p:nvPr>
        </p:nvSpPr>
        <p:spPr>
          <a:xfrm>
            <a:off x="455963" y="1751586"/>
            <a:ext cx="7914313" cy="5014971"/>
          </a:xfrm>
        </p:spPr>
        <p:txBody>
          <a:bodyPr>
            <a:normAutofit lnSpcReduction="10000"/>
          </a:bodyPr>
          <a:lstStyle/>
          <a:p>
            <a:pPr>
              <a:buFont typeface="Arial" panose="020B0604020202020204" pitchFamily="34" charset="0"/>
              <a:buChar char="•"/>
            </a:pPr>
            <a:r>
              <a:rPr lang="en-GB" b="1" dirty="0"/>
              <a:t>Online games </a:t>
            </a:r>
            <a:r>
              <a:rPr lang="en-GB" dirty="0"/>
              <a:t>would allow gamers to connect to each other over a much larger distance. Early </a:t>
            </a:r>
            <a:r>
              <a:rPr lang="en-GB" b="1" dirty="0"/>
              <a:t>online games </a:t>
            </a:r>
            <a:r>
              <a:rPr lang="en-GB" dirty="0"/>
              <a:t>did not necessarily need an internet connection and could connect through network services such as CompuServe.</a:t>
            </a:r>
          </a:p>
          <a:p>
            <a:pPr>
              <a:buFont typeface="Arial" panose="020B0604020202020204" pitchFamily="34" charset="0"/>
              <a:buChar char="•"/>
            </a:pPr>
            <a:r>
              <a:rPr lang="en-GB" b="1" dirty="0"/>
              <a:t>Online games </a:t>
            </a:r>
            <a:r>
              <a:rPr lang="en-GB" dirty="0"/>
              <a:t>became popular in the late 1990s as the internet became more widely adopted, with </a:t>
            </a:r>
            <a:r>
              <a:rPr lang="en-GB" i="1" dirty="0"/>
              <a:t>Quake </a:t>
            </a:r>
            <a:r>
              <a:rPr lang="en-GB" dirty="0"/>
              <a:t>by id Software (1996) and </a:t>
            </a:r>
            <a:r>
              <a:rPr lang="en-GB" i="1" dirty="0"/>
              <a:t>Unreal</a:t>
            </a:r>
            <a:r>
              <a:rPr lang="en-GB" dirty="0"/>
              <a:t> by Epic Games (1998) being two early examples.</a:t>
            </a:r>
          </a:p>
          <a:p>
            <a:pPr>
              <a:buFont typeface="Arial" panose="020B0604020202020204" pitchFamily="34" charset="0"/>
              <a:buChar char="•"/>
            </a:pPr>
            <a:r>
              <a:rPr lang="en-GB" dirty="0"/>
              <a:t>Latency was an issue, with some early games being designed to run on a network rather than the internet. Sony and Microsoft helped facilitate a shift on consoles with the creation of the PlayStation network and Xbox Live, which were based on the same principles as the earlier PC-based services such as GameSpy and DWANGO (Dial-up Wide Area Network Game Operation).</a:t>
            </a:r>
          </a:p>
        </p:txBody>
      </p:sp>
      <p:pic>
        <p:nvPicPr>
          <p:cNvPr id="5" name="Picture 4" descr="A group of people working on computers&#10;&#10;Description automatically generated">
            <a:extLst>
              <a:ext uri="{FF2B5EF4-FFF2-40B4-BE49-F238E27FC236}">
                <a16:creationId xmlns:a16="http://schemas.microsoft.com/office/drawing/2014/main" id="{7C362FFA-DA82-3FD7-264A-92BD476166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25608" y="1001880"/>
            <a:ext cx="3511060" cy="2633295"/>
          </a:xfrm>
          <a:prstGeom prst="rect">
            <a:avLst/>
          </a:prstGeom>
        </p:spPr>
      </p:pic>
      <p:sp>
        <p:nvSpPr>
          <p:cNvPr id="7" name="TextBox 6">
            <a:extLst>
              <a:ext uri="{FF2B5EF4-FFF2-40B4-BE49-F238E27FC236}">
                <a16:creationId xmlns:a16="http://schemas.microsoft.com/office/drawing/2014/main" id="{58470E84-80FB-67C0-FBEC-674CF6D96AF9}"/>
              </a:ext>
            </a:extLst>
          </p:cNvPr>
          <p:cNvSpPr txBox="1"/>
          <p:nvPr/>
        </p:nvSpPr>
        <p:spPr>
          <a:xfrm>
            <a:off x="8525608" y="3635175"/>
            <a:ext cx="1441936" cy="215444"/>
          </a:xfrm>
          <a:prstGeom prst="rect">
            <a:avLst/>
          </a:prstGeom>
          <a:noFill/>
        </p:spPr>
        <p:txBody>
          <a:bodyPr wrap="square" rtlCol="0">
            <a:spAutoFit/>
          </a:bodyPr>
          <a:lstStyle/>
          <a:p>
            <a:r>
              <a:rPr lang="en-GB" sz="800" dirty="0">
                <a:hlinkClick r:id="rId3"/>
              </a:rPr>
              <a:t>LAN Party © Jeremy Jackson</a:t>
            </a:r>
            <a:endParaRPr lang="en-GB" sz="800" dirty="0"/>
          </a:p>
        </p:txBody>
      </p:sp>
      <p:pic>
        <p:nvPicPr>
          <p:cNvPr id="4" name="Picture 3" descr="A computer screen with white text and blue text&#10;&#10;Description automatically generated">
            <a:extLst>
              <a:ext uri="{FF2B5EF4-FFF2-40B4-BE49-F238E27FC236}">
                <a16:creationId xmlns:a16="http://schemas.microsoft.com/office/drawing/2014/main" id="{E76CF5CF-6B55-B825-F038-4B2E754AC1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4472" y="4066063"/>
            <a:ext cx="3502196" cy="2288029"/>
          </a:xfrm>
          <a:prstGeom prst="rect">
            <a:avLst/>
          </a:prstGeom>
        </p:spPr>
      </p:pic>
      <p:sp>
        <p:nvSpPr>
          <p:cNvPr id="6" name="TextBox 5">
            <a:extLst>
              <a:ext uri="{FF2B5EF4-FFF2-40B4-BE49-F238E27FC236}">
                <a16:creationId xmlns:a16="http://schemas.microsoft.com/office/drawing/2014/main" id="{3568F1A8-314F-8CF7-E7CE-E0724A42790C}"/>
              </a:ext>
            </a:extLst>
          </p:cNvPr>
          <p:cNvSpPr txBox="1"/>
          <p:nvPr/>
        </p:nvSpPr>
        <p:spPr>
          <a:xfrm>
            <a:off x="8534472" y="6354092"/>
            <a:ext cx="2684046" cy="215444"/>
          </a:xfrm>
          <a:prstGeom prst="rect">
            <a:avLst/>
          </a:prstGeom>
          <a:noFill/>
        </p:spPr>
        <p:txBody>
          <a:bodyPr wrap="square" rtlCol="0">
            <a:spAutoFit/>
          </a:bodyPr>
          <a:lstStyle/>
          <a:p>
            <a:r>
              <a:rPr lang="en-GB" sz="800" dirty="0"/>
              <a:t>DWANGO  © Interactive Visual Systems</a:t>
            </a:r>
          </a:p>
        </p:txBody>
      </p:sp>
    </p:spTree>
    <p:extLst>
      <p:ext uri="{BB962C8B-B14F-4D97-AF65-F5344CB8AC3E}">
        <p14:creationId xmlns:p14="http://schemas.microsoft.com/office/powerpoint/2010/main" val="36537502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E86CE64-85EA-4BCA-945E-313D48477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0795" cap="flat" cmpd="sng" algn="ctr">
            <a:noFill/>
            <a:prstDash val="solid"/>
          </a:ln>
          <a:effectLst/>
          <a:extLst>
            <a:ext uri="{91240B29-F687-4F45-9708-019B960494DF}">
              <a14:hiddenLine xmlns:a14="http://schemas.microsoft.com/office/drawing/2010/main" w="10795"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en-US" dirty="0"/>
          </a:p>
        </p:txBody>
      </p:sp>
      <p:sp>
        <p:nvSpPr>
          <p:cNvPr id="2" name="Title 1">
            <a:extLst>
              <a:ext uri="{FF2B5EF4-FFF2-40B4-BE49-F238E27FC236}">
                <a16:creationId xmlns:a16="http://schemas.microsoft.com/office/drawing/2014/main" id="{4DABCD93-17D6-4912-4B08-2BF2560B3EE6}"/>
              </a:ext>
            </a:extLst>
          </p:cNvPr>
          <p:cNvSpPr>
            <a:spLocks noGrp="1"/>
          </p:cNvSpPr>
          <p:nvPr>
            <p:ph type="ctrTitle"/>
          </p:nvPr>
        </p:nvSpPr>
        <p:spPr>
          <a:xfrm>
            <a:off x="448056" y="649224"/>
            <a:ext cx="11292840" cy="625661"/>
          </a:xfrm>
        </p:spPr>
        <p:txBody>
          <a:bodyPr>
            <a:normAutofit/>
          </a:bodyPr>
          <a:lstStyle/>
          <a:p>
            <a:r>
              <a:rPr lang="en-GB" sz="4000" dirty="0"/>
              <a:t>Multiplayer Games: Sub-Genres</a:t>
            </a:r>
          </a:p>
        </p:txBody>
      </p:sp>
      <p:sp>
        <p:nvSpPr>
          <p:cNvPr id="3" name="Subtitle 2">
            <a:extLst>
              <a:ext uri="{FF2B5EF4-FFF2-40B4-BE49-F238E27FC236}">
                <a16:creationId xmlns:a16="http://schemas.microsoft.com/office/drawing/2014/main" id="{7654DF34-7E6F-7CD0-D871-20EAB014962B}"/>
              </a:ext>
            </a:extLst>
          </p:cNvPr>
          <p:cNvSpPr>
            <a:spLocks noGrp="1"/>
          </p:cNvSpPr>
          <p:nvPr>
            <p:ph type="subTitle" idx="1"/>
          </p:nvPr>
        </p:nvSpPr>
        <p:spPr>
          <a:xfrm>
            <a:off x="127488" y="1739086"/>
            <a:ext cx="5103810" cy="5000218"/>
          </a:xfrm>
        </p:spPr>
        <p:txBody>
          <a:bodyPr>
            <a:normAutofit/>
          </a:bodyPr>
          <a:lstStyle/>
          <a:p>
            <a:pPr marL="342900" indent="-342900">
              <a:buFont typeface="Arial" panose="020B0604020202020204" pitchFamily="34" charset="0"/>
              <a:buChar char="•"/>
            </a:pPr>
            <a:r>
              <a:rPr lang="en-GB" sz="1800" dirty="0"/>
              <a:t>Multiplayer games started as an extension of single player games, where instead of facing challenges presented by AI controlled NPCs, the game engaged multiple players against each other.</a:t>
            </a:r>
          </a:p>
          <a:p>
            <a:pPr marL="342900" indent="-342900">
              <a:buFont typeface="Arial" panose="020B0604020202020204" pitchFamily="34" charset="0"/>
              <a:buChar char="•"/>
            </a:pPr>
            <a:r>
              <a:rPr lang="en-GB" sz="1800" dirty="0"/>
              <a:t>Multiplayer games can be divided into different groups, but from an architectural perspective they can be factored into the following groups…</a:t>
            </a:r>
          </a:p>
          <a:p>
            <a:pPr marL="342900" indent="-342900">
              <a:buFont typeface="Arial" panose="020B0604020202020204" pitchFamily="34" charset="0"/>
              <a:buChar char="•"/>
            </a:pPr>
            <a:r>
              <a:rPr lang="en-GB" sz="1800" dirty="0"/>
              <a:t>From a mechanics point of view, multiplayer games share many elements of single-player games (particularly player interaction).</a:t>
            </a:r>
          </a:p>
          <a:p>
            <a:pPr marL="342900" indent="-342900">
              <a:buFont typeface="Arial" panose="020B0604020202020204" pitchFamily="34" charset="0"/>
              <a:buChar char="•"/>
            </a:pPr>
            <a:r>
              <a:rPr lang="en-GB" sz="1800" dirty="0"/>
              <a:t>Gameplay, flow, and level design can differ greatly from the single-player experience.</a:t>
            </a:r>
          </a:p>
        </p:txBody>
      </p:sp>
      <p:cxnSp>
        <p:nvCxnSpPr>
          <p:cNvPr id="10" name="Straight Connector 9">
            <a:extLst>
              <a:ext uri="{FF2B5EF4-FFF2-40B4-BE49-F238E27FC236}">
                <a16:creationId xmlns:a16="http://schemas.microsoft.com/office/drawing/2014/main" id="{B6C33989-46ED-4C11-B79E-C724ADD455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9400" y="450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4" name="Oval 3">
            <a:extLst>
              <a:ext uri="{FF2B5EF4-FFF2-40B4-BE49-F238E27FC236}">
                <a16:creationId xmlns:a16="http://schemas.microsoft.com/office/drawing/2014/main" id="{E5884BEF-A2C5-3F17-A25C-1228C881EAEE}"/>
              </a:ext>
            </a:extLst>
          </p:cNvPr>
          <p:cNvSpPr/>
          <p:nvPr/>
        </p:nvSpPr>
        <p:spPr>
          <a:xfrm>
            <a:off x="9256153" y="3050511"/>
            <a:ext cx="1517374" cy="97403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Multiplayer Game</a:t>
            </a:r>
          </a:p>
        </p:txBody>
      </p:sp>
      <p:sp>
        <p:nvSpPr>
          <p:cNvPr id="5" name="Oval 4">
            <a:extLst>
              <a:ext uri="{FF2B5EF4-FFF2-40B4-BE49-F238E27FC236}">
                <a16:creationId xmlns:a16="http://schemas.microsoft.com/office/drawing/2014/main" id="{729874EC-6C76-B041-F4D3-34D726D272F3}"/>
              </a:ext>
            </a:extLst>
          </p:cNvPr>
          <p:cNvSpPr/>
          <p:nvPr/>
        </p:nvSpPr>
        <p:spPr>
          <a:xfrm>
            <a:off x="8853531" y="1357811"/>
            <a:ext cx="1249673" cy="762548"/>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Split-Screen</a:t>
            </a:r>
          </a:p>
        </p:txBody>
      </p:sp>
      <p:sp>
        <p:nvSpPr>
          <p:cNvPr id="6" name="Oval 5">
            <a:extLst>
              <a:ext uri="{FF2B5EF4-FFF2-40B4-BE49-F238E27FC236}">
                <a16:creationId xmlns:a16="http://schemas.microsoft.com/office/drawing/2014/main" id="{D94D2D2C-68E7-BD04-F08D-F54728AF7D3F}"/>
              </a:ext>
            </a:extLst>
          </p:cNvPr>
          <p:cNvSpPr/>
          <p:nvPr/>
        </p:nvSpPr>
        <p:spPr>
          <a:xfrm>
            <a:off x="7371536" y="5600187"/>
            <a:ext cx="1517374" cy="97403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Client-Server</a:t>
            </a:r>
          </a:p>
        </p:txBody>
      </p:sp>
      <p:sp>
        <p:nvSpPr>
          <p:cNvPr id="7" name="Oval 6">
            <a:extLst>
              <a:ext uri="{FF2B5EF4-FFF2-40B4-BE49-F238E27FC236}">
                <a16:creationId xmlns:a16="http://schemas.microsoft.com/office/drawing/2014/main" id="{239C6FD4-A897-AC2B-0EE4-0CEFA1D5B13F}"/>
              </a:ext>
            </a:extLst>
          </p:cNvPr>
          <p:cNvSpPr/>
          <p:nvPr/>
        </p:nvSpPr>
        <p:spPr>
          <a:xfrm>
            <a:off x="5542730" y="5238029"/>
            <a:ext cx="1517374" cy="97403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LAN</a:t>
            </a:r>
          </a:p>
        </p:txBody>
      </p:sp>
      <p:sp>
        <p:nvSpPr>
          <p:cNvPr id="9" name="Oval 8">
            <a:extLst>
              <a:ext uri="{FF2B5EF4-FFF2-40B4-BE49-F238E27FC236}">
                <a16:creationId xmlns:a16="http://schemas.microsoft.com/office/drawing/2014/main" id="{1BD9A1BD-3F9F-FA31-1844-1C281DD1A64F}"/>
              </a:ext>
            </a:extLst>
          </p:cNvPr>
          <p:cNvSpPr/>
          <p:nvPr/>
        </p:nvSpPr>
        <p:spPr>
          <a:xfrm>
            <a:off x="5881163" y="1599979"/>
            <a:ext cx="1107839" cy="654302"/>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Shared-Screen</a:t>
            </a:r>
          </a:p>
        </p:txBody>
      </p:sp>
      <p:sp>
        <p:nvSpPr>
          <p:cNvPr id="11" name="Oval 10">
            <a:extLst>
              <a:ext uri="{FF2B5EF4-FFF2-40B4-BE49-F238E27FC236}">
                <a16:creationId xmlns:a16="http://schemas.microsoft.com/office/drawing/2014/main" id="{998986DC-ADA6-E205-01B7-CD21EF6E8B82}"/>
              </a:ext>
            </a:extLst>
          </p:cNvPr>
          <p:cNvSpPr/>
          <p:nvPr/>
        </p:nvSpPr>
        <p:spPr>
          <a:xfrm>
            <a:off x="7060104" y="2320508"/>
            <a:ext cx="1517374" cy="974034"/>
          </a:xfrm>
          <a:prstGeom prst="ellips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Non-Networked</a:t>
            </a:r>
          </a:p>
        </p:txBody>
      </p:sp>
      <p:sp>
        <p:nvSpPr>
          <p:cNvPr id="12" name="Oval 11">
            <a:extLst>
              <a:ext uri="{FF2B5EF4-FFF2-40B4-BE49-F238E27FC236}">
                <a16:creationId xmlns:a16="http://schemas.microsoft.com/office/drawing/2014/main" id="{0EF6645B-80E8-72A9-FD09-96DB765DB65A}"/>
              </a:ext>
            </a:extLst>
          </p:cNvPr>
          <p:cNvSpPr/>
          <p:nvPr/>
        </p:nvSpPr>
        <p:spPr>
          <a:xfrm>
            <a:off x="10157766" y="5113170"/>
            <a:ext cx="1517374" cy="97403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Peer-to-Peer</a:t>
            </a:r>
          </a:p>
        </p:txBody>
      </p:sp>
      <p:sp>
        <p:nvSpPr>
          <p:cNvPr id="13" name="Oval 12">
            <a:extLst>
              <a:ext uri="{FF2B5EF4-FFF2-40B4-BE49-F238E27FC236}">
                <a16:creationId xmlns:a16="http://schemas.microsoft.com/office/drawing/2014/main" id="{4F7FEADC-783D-A160-919C-78681043C643}"/>
              </a:ext>
            </a:extLst>
          </p:cNvPr>
          <p:cNvSpPr/>
          <p:nvPr/>
        </p:nvSpPr>
        <p:spPr>
          <a:xfrm>
            <a:off x="7596577" y="4014370"/>
            <a:ext cx="1517374" cy="97403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t>Networked</a:t>
            </a:r>
          </a:p>
        </p:txBody>
      </p:sp>
      <p:cxnSp>
        <p:nvCxnSpPr>
          <p:cNvPr id="14" name="Connector: Curved 13">
            <a:extLst>
              <a:ext uri="{FF2B5EF4-FFF2-40B4-BE49-F238E27FC236}">
                <a16:creationId xmlns:a16="http://schemas.microsoft.com/office/drawing/2014/main" id="{B0829932-3FF6-4033-A41D-61B089274508}"/>
              </a:ext>
            </a:extLst>
          </p:cNvPr>
          <p:cNvCxnSpPr>
            <a:cxnSpLocks/>
            <a:stCxn id="4" idx="1"/>
            <a:endCxn id="11" idx="6"/>
          </p:cNvCxnSpPr>
          <p:nvPr/>
        </p:nvCxnSpPr>
        <p:spPr>
          <a:xfrm rot="16200000" flipV="1">
            <a:off x="8835108" y="2549895"/>
            <a:ext cx="385630" cy="90088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Curved 14">
            <a:extLst>
              <a:ext uri="{FF2B5EF4-FFF2-40B4-BE49-F238E27FC236}">
                <a16:creationId xmlns:a16="http://schemas.microsoft.com/office/drawing/2014/main" id="{24FB976B-FF81-FFC5-5DA7-FAE883C875DE}"/>
              </a:ext>
            </a:extLst>
          </p:cNvPr>
          <p:cNvCxnSpPr>
            <a:cxnSpLocks/>
            <a:stCxn id="11" idx="7"/>
            <a:endCxn id="5" idx="2"/>
          </p:cNvCxnSpPr>
          <p:nvPr/>
        </p:nvCxnSpPr>
        <p:spPr>
          <a:xfrm rot="5400000" flipH="1" flipV="1">
            <a:off x="8242364" y="1851986"/>
            <a:ext cx="724067" cy="498267"/>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or: Curved 15">
            <a:extLst>
              <a:ext uri="{FF2B5EF4-FFF2-40B4-BE49-F238E27FC236}">
                <a16:creationId xmlns:a16="http://schemas.microsoft.com/office/drawing/2014/main" id="{0EA1CC19-1436-8D06-0CF8-161F5ACD4F39}"/>
              </a:ext>
            </a:extLst>
          </p:cNvPr>
          <p:cNvCxnSpPr>
            <a:cxnSpLocks/>
            <a:stCxn id="11" idx="2"/>
            <a:endCxn id="9" idx="4"/>
          </p:cNvCxnSpPr>
          <p:nvPr/>
        </p:nvCxnSpPr>
        <p:spPr>
          <a:xfrm rot="10800000">
            <a:off x="6435084" y="2254281"/>
            <a:ext cx="625021" cy="553244"/>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nector: Curved 16">
            <a:extLst>
              <a:ext uri="{FF2B5EF4-FFF2-40B4-BE49-F238E27FC236}">
                <a16:creationId xmlns:a16="http://schemas.microsoft.com/office/drawing/2014/main" id="{123517C6-1E2D-F447-A019-ED75F091E500}"/>
              </a:ext>
            </a:extLst>
          </p:cNvPr>
          <p:cNvCxnSpPr>
            <a:cxnSpLocks/>
            <a:stCxn id="13" idx="5"/>
            <a:endCxn id="12" idx="2"/>
          </p:cNvCxnSpPr>
          <p:nvPr/>
        </p:nvCxnSpPr>
        <p:spPr>
          <a:xfrm rot="16200000" flipH="1">
            <a:off x="9147538" y="4589958"/>
            <a:ext cx="754427" cy="126602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nector: Curved 17">
            <a:extLst>
              <a:ext uri="{FF2B5EF4-FFF2-40B4-BE49-F238E27FC236}">
                <a16:creationId xmlns:a16="http://schemas.microsoft.com/office/drawing/2014/main" id="{8F8C1E77-9914-5FAE-F8DC-08B5F5A928D5}"/>
              </a:ext>
            </a:extLst>
          </p:cNvPr>
          <p:cNvCxnSpPr>
            <a:cxnSpLocks/>
            <a:stCxn id="4" idx="4"/>
            <a:endCxn id="13" idx="6"/>
          </p:cNvCxnSpPr>
          <p:nvPr/>
        </p:nvCxnSpPr>
        <p:spPr>
          <a:xfrm rot="5400000">
            <a:off x="9325975" y="3812522"/>
            <a:ext cx="476842" cy="90088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nector: Curved 18">
            <a:extLst>
              <a:ext uri="{FF2B5EF4-FFF2-40B4-BE49-F238E27FC236}">
                <a16:creationId xmlns:a16="http://schemas.microsoft.com/office/drawing/2014/main" id="{F48C1B56-E06B-0301-65C7-3476DC0DB626}"/>
              </a:ext>
            </a:extLst>
          </p:cNvPr>
          <p:cNvCxnSpPr>
            <a:cxnSpLocks/>
            <a:stCxn id="13" idx="2"/>
            <a:endCxn id="7" idx="0"/>
          </p:cNvCxnSpPr>
          <p:nvPr/>
        </p:nvCxnSpPr>
        <p:spPr>
          <a:xfrm rot="10800000" flipV="1">
            <a:off x="6301417" y="4501387"/>
            <a:ext cx="1295160" cy="73664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or: Curved 19">
            <a:extLst>
              <a:ext uri="{FF2B5EF4-FFF2-40B4-BE49-F238E27FC236}">
                <a16:creationId xmlns:a16="http://schemas.microsoft.com/office/drawing/2014/main" id="{38A36DF4-68AE-072E-2732-B0D15CA98EBB}"/>
              </a:ext>
            </a:extLst>
          </p:cNvPr>
          <p:cNvCxnSpPr>
            <a:cxnSpLocks/>
            <a:stCxn id="13" idx="4"/>
            <a:endCxn id="6" idx="0"/>
          </p:cNvCxnSpPr>
          <p:nvPr/>
        </p:nvCxnSpPr>
        <p:spPr>
          <a:xfrm rot="5400000">
            <a:off x="7936853" y="5181775"/>
            <a:ext cx="611783" cy="225041"/>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4216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459375-04D2-8291-C069-11CDB728214C}"/>
              </a:ext>
            </a:extLst>
          </p:cNvPr>
          <p:cNvSpPr>
            <a:spLocks noGrp="1"/>
          </p:cNvSpPr>
          <p:nvPr>
            <p:ph idx="1"/>
          </p:nvPr>
        </p:nvSpPr>
        <p:spPr>
          <a:xfrm>
            <a:off x="424393" y="773632"/>
            <a:ext cx="6443238" cy="2304288"/>
          </a:xfrm>
        </p:spPr>
        <p:txBody>
          <a:bodyPr>
            <a:normAutofit/>
          </a:bodyPr>
          <a:lstStyle/>
          <a:p>
            <a:pPr>
              <a:buFont typeface="Arial" panose="020B0604020202020204" pitchFamily="34" charset="0"/>
              <a:buChar char="•"/>
            </a:pPr>
            <a:r>
              <a:rPr lang="en-GB" dirty="0"/>
              <a:t>Within multiplayer games there are numerous modes of play:</a:t>
            </a:r>
          </a:p>
          <a:p>
            <a:pPr>
              <a:buFont typeface="Arial" panose="020B0604020202020204" pitchFamily="34" charset="0"/>
              <a:buChar char="•"/>
            </a:pPr>
            <a:r>
              <a:rPr lang="en-GB" b="1" dirty="0"/>
              <a:t>Competitive</a:t>
            </a:r>
          </a:p>
          <a:p>
            <a:pPr lvl="1">
              <a:buFont typeface="Arial" panose="020B0604020202020204" pitchFamily="34" charset="0"/>
              <a:buChar char="•"/>
            </a:pPr>
            <a:r>
              <a:rPr lang="en-GB" dirty="0"/>
              <a:t>Multiple players compete to acquire (limited) resources and complete a task – This could be reaching a high score or a set number of kills against a time limit.</a:t>
            </a:r>
          </a:p>
        </p:txBody>
      </p:sp>
      <p:sp>
        <p:nvSpPr>
          <p:cNvPr id="4" name="Title 1">
            <a:extLst>
              <a:ext uri="{FF2B5EF4-FFF2-40B4-BE49-F238E27FC236}">
                <a16:creationId xmlns:a16="http://schemas.microsoft.com/office/drawing/2014/main" id="{DDEA9A70-F3E6-180D-E3D6-C9AC81BCD04A}"/>
              </a:ext>
            </a:extLst>
          </p:cNvPr>
          <p:cNvSpPr txBox="1">
            <a:spLocks/>
          </p:cNvSpPr>
          <p:nvPr/>
        </p:nvSpPr>
        <p:spPr>
          <a:xfrm>
            <a:off x="449580" y="117100"/>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dirty="0"/>
              <a:t>Multiplayer Games: Sub-Genres</a:t>
            </a:r>
          </a:p>
        </p:txBody>
      </p:sp>
      <p:pic>
        <p:nvPicPr>
          <p:cNvPr id="5" name="Picture 14" descr="Image result for N64 Goldeneye">
            <a:extLst>
              <a:ext uri="{FF2B5EF4-FFF2-40B4-BE49-F238E27FC236}">
                <a16:creationId xmlns:a16="http://schemas.microsoft.com/office/drawing/2014/main" id="{7BCC2148-E9D9-229C-3D1B-D0B7B741F1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1738" y="459141"/>
            <a:ext cx="2595955" cy="194476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Image result for league of legends">
            <a:extLst>
              <a:ext uri="{FF2B5EF4-FFF2-40B4-BE49-F238E27FC236}">
                <a16:creationId xmlns:a16="http://schemas.microsoft.com/office/drawing/2014/main" id="{581DD544-749F-EDF4-1F82-2959111E6C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14816" y="4219690"/>
            <a:ext cx="3291369" cy="185139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6" descr="Related image">
            <a:extLst>
              <a:ext uri="{FF2B5EF4-FFF2-40B4-BE49-F238E27FC236}">
                <a16:creationId xmlns:a16="http://schemas.microsoft.com/office/drawing/2014/main" id="{668B4CE0-26E7-EF92-6F46-2A708F7C5D9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10230" y="2188718"/>
            <a:ext cx="2595955" cy="194696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0FD0659-4CD9-C618-FE05-401BF9D0C069}"/>
              </a:ext>
            </a:extLst>
          </p:cNvPr>
          <p:cNvSpPr txBox="1"/>
          <p:nvPr/>
        </p:nvSpPr>
        <p:spPr>
          <a:xfrm>
            <a:off x="6906926" y="2403907"/>
            <a:ext cx="1173708" cy="215444"/>
          </a:xfrm>
          <a:prstGeom prst="rect">
            <a:avLst/>
          </a:prstGeom>
          <a:noFill/>
        </p:spPr>
        <p:txBody>
          <a:bodyPr wrap="square" rtlCol="0">
            <a:spAutoFit/>
          </a:bodyPr>
          <a:lstStyle/>
          <a:p>
            <a:r>
              <a:rPr lang="en-GB" sz="800" dirty="0" err="1"/>
              <a:t>GoldenEye</a:t>
            </a:r>
            <a:r>
              <a:rPr lang="en-GB" sz="800" dirty="0"/>
              <a:t> © Rare</a:t>
            </a:r>
          </a:p>
        </p:txBody>
      </p:sp>
      <p:sp>
        <p:nvSpPr>
          <p:cNvPr id="8" name="TextBox 7">
            <a:extLst>
              <a:ext uri="{FF2B5EF4-FFF2-40B4-BE49-F238E27FC236}">
                <a16:creationId xmlns:a16="http://schemas.microsoft.com/office/drawing/2014/main" id="{B5E2273D-F2B3-E238-6180-1B44B2AB0599}"/>
              </a:ext>
            </a:extLst>
          </p:cNvPr>
          <p:cNvSpPr txBox="1"/>
          <p:nvPr/>
        </p:nvSpPr>
        <p:spPr>
          <a:xfrm>
            <a:off x="9431639" y="3952179"/>
            <a:ext cx="1266370" cy="215444"/>
          </a:xfrm>
          <a:prstGeom prst="rect">
            <a:avLst/>
          </a:prstGeom>
          <a:noFill/>
        </p:spPr>
        <p:txBody>
          <a:bodyPr wrap="square" rtlCol="0">
            <a:spAutoFit/>
          </a:bodyPr>
          <a:lstStyle/>
          <a:p>
            <a:r>
              <a:rPr lang="en-GB" sz="800" dirty="0"/>
              <a:t>Mario Kart 64 © Nintendo</a:t>
            </a:r>
          </a:p>
        </p:txBody>
      </p:sp>
      <p:sp>
        <p:nvSpPr>
          <p:cNvPr id="10" name="TextBox 9">
            <a:extLst>
              <a:ext uri="{FF2B5EF4-FFF2-40B4-BE49-F238E27FC236}">
                <a16:creationId xmlns:a16="http://schemas.microsoft.com/office/drawing/2014/main" id="{31BF1FF3-8693-0645-2798-BDF3A1161B76}"/>
              </a:ext>
            </a:extLst>
          </p:cNvPr>
          <p:cNvSpPr txBox="1"/>
          <p:nvPr/>
        </p:nvSpPr>
        <p:spPr>
          <a:xfrm>
            <a:off x="10636927" y="6050785"/>
            <a:ext cx="1599320" cy="215444"/>
          </a:xfrm>
          <a:prstGeom prst="rect">
            <a:avLst/>
          </a:prstGeom>
          <a:noFill/>
        </p:spPr>
        <p:txBody>
          <a:bodyPr wrap="square" rtlCol="0">
            <a:spAutoFit/>
          </a:bodyPr>
          <a:lstStyle/>
          <a:p>
            <a:r>
              <a:rPr lang="en-GB" sz="800" dirty="0"/>
              <a:t>League of Legends © Riot Games</a:t>
            </a:r>
          </a:p>
        </p:txBody>
      </p:sp>
      <p:pic>
        <p:nvPicPr>
          <p:cNvPr id="12" name="Picture 11" descr="A person walking in a deserted area&#10;&#10;Description automatically generated">
            <a:extLst>
              <a:ext uri="{FF2B5EF4-FFF2-40B4-BE49-F238E27FC236}">
                <a16:creationId xmlns:a16="http://schemas.microsoft.com/office/drawing/2014/main" id="{57281EAD-63C0-1BDC-36BC-13D551341020}"/>
              </a:ext>
            </a:extLst>
          </p:cNvPr>
          <p:cNvPicPr>
            <a:picLocks noChangeAspect="1"/>
          </p:cNvPicPr>
          <p:nvPr/>
        </p:nvPicPr>
        <p:blipFill>
          <a:blip r:embed="rId5">
            <a:extLst>
              <a:ext uri="{28A0092B-C50C-407E-A947-70E740481C1C}">
                <a14:useLocalDpi xmlns:a14="http://schemas.microsoft.com/office/drawing/2010/main" val="0"/>
              </a:ext>
            </a:extLst>
          </a:blip>
          <a:srcRect l="5671" r="14120"/>
          <a:stretch/>
        </p:blipFill>
        <p:spPr>
          <a:xfrm>
            <a:off x="9289833" y="122830"/>
            <a:ext cx="2816352" cy="1975104"/>
          </a:xfrm>
          <a:prstGeom prst="rect">
            <a:avLst/>
          </a:prstGeom>
        </p:spPr>
      </p:pic>
      <p:sp>
        <p:nvSpPr>
          <p:cNvPr id="13" name="TextBox 12">
            <a:extLst>
              <a:ext uri="{FF2B5EF4-FFF2-40B4-BE49-F238E27FC236}">
                <a16:creationId xmlns:a16="http://schemas.microsoft.com/office/drawing/2014/main" id="{0DA2DF19-F2F1-B442-EF1A-153D1475F651}"/>
              </a:ext>
            </a:extLst>
          </p:cNvPr>
          <p:cNvSpPr txBox="1"/>
          <p:nvPr/>
        </p:nvSpPr>
        <p:spPr>
          <a:xfrm>
            <a:off x="9236485" y="86229"/>
            <a:ext cx="2200102" cy="215444"/>
          </a:xfrm>
          <a:prstGeom prst="rect">
            <a:avLst/>
          </a:prstGeom>
          <a:noFill/>
        </p:spPr>
        <p:txBody>
          <a:bodyPr wrap="square" rtlCol="0">
            <a:spAutoFit/>
          </a:bodyPr>
          <a:lstStyle/>
          <a:p>
            <a:r>
              <a:rPr lang="en-GB" sz="800" dirty="0"/>
              <a:t>Dead by Daylight © Behaviour Interactive</a:t>
            </a:r>
          </a:p>
        </p:txBody>
      </p:sp>
      <p:sp>
        <p:nvSpPr>
          <p:cNvPr id="2" name="Content Placeholder 2">
            <a:extLst>
              <a:ext uri="{FF2B5EF4-FFF2-40B4-BE49-F238E27FC236}">
                <a16:creationId xmlns:a16="http://schemas.microsoft.com/office/drawing/2014/main" id="{3731D074-E99B-285A-5CF2-4403C6CB1E10}"/>
              </a:ext>
            </a:extLst>
          </p:cNvPr>
          <p:cNvSpPr txBox="1">
            <a:spLocks/>
          </p:cNvSpPr>
          <p:nvPr/>
        </p:nvSpPr>
        <p:spPr>
          <a:xfrm>
            <a:off x="424705" y="2925064"/>
            <a:ext cx="8369574" cy="3815836"/>
          </a:xfrm>
          <a:prstGeom prst="rect">
            <a:avLst/>
          </a:prstGeom>
        </p:spPr>
        <p:txBody>
          <a:bodyPr vert="horz" wrap="square" lIns="0" tIns="0" rIns="91440" bIns="0" rtlCol="0">
            <a:normAutofit lnSpcReduction="10000"/>
          </a:bodyPr>
          <a:lst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GB" b="1" dirty="0"/>
              <a:t>Cooperative</a:t>
            </a:r>
          </a:p>
          <a:p>
            <a:pPr lvl="1">
              <a:buFont typeface="Arial" panose="020B0604020202020204" pitchFamily="34" charset="0"/>
              <a:buChar char="•"/>
            </a:pPr>
            <a:r>
              <a:rPr lang="en-GB" dirty="0"/>
              <a:t>Players work together to achieve a particular goal. This could involve progression through a set of levels or might involve players teaming up to defeat other teams within an arena environment.</a:t>
            </a:r>
          </a:p>
          <a:p>
            <a:pPr>
              <a:buFont typeface="Arial" panose="020B0604020202020204" pitchFamily="34" charset="0"/>
              <a:buChar char="•"/>
            </a:pPr>
            <a:r>
              <a:rPr lang="en-GB" dirty="0"/>
              <a:t>There are combinations of the two – Team Deathmatches require both cooperation and competition. </a:t>
            </a:r>
          </a:p>
          <a:p>
            <a:pPr>
              <a:buFont typeface="Arial" panose="020B0604020202020204" pitchFamily="34" charset="0"/>
              <a:buChar char="•"/>
            </a:pPr>
            <a:r>
              <a:rPr lang="en-GB" b="1" dirty="0"/>
              <a:t>Conjugate</a:t>
            </a:r>
          </a:p>
          <a:p>
            <a:pPr lvl="1">
              <a:buFont typeface="Arial" panose="020B0604020202020204" pitchFamily="34" charset="0"/>
              <a:buChar char="•"/>
            </a:pPr>
            <a:r>
              <a:rPr lang="en-GB" dirty="0"/>
              <a:t>Gamers share the same gameplay space but may be involved in their own missions/quests/goals. This can be seen in FPSs, MMOs, and MMORPGs.</a:t>
            </a:r>
          </a:p>
          <a:p>
            <a:pPr>
              <a:buFont typeface="Arial" panose="020B0604020202020204" pitchFamily="34" charset="0"/>
              <a:buChar char="•"/>
            </a:pPr>
            <a:endParaRPr lang="en-GB" b="1" dirty="0"/>
          </a:p>
        </p:txBody>
      </p:sp>
    </p:spTree>
    <p:extLst>
      <p:ext uri="{BB962C8B-B14F-4D97-AF65-F5344CB8AC3E}">
        <p14:creationId xmlns:p14="http://schemas.microsoft.com/office/powerpoint/2010/main" val="3075528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459375-04D2-8291-C069-11CDB728214C}"/>
              </a:ext>
            </a:extLst>
          </p:cNvPr>
          <p:cNvSpPr>
            <a:spLocks noGrp="1"/>
          </p:cNvSpPr>
          <p:nvPr>
            <p:ph idx="1"/>
          </p:nvPr>
        </p:nvSpPr>
        <p:spPr>
          <a:xfrm>
            <a:off x="404602" y="1308608"/>
            <a:ext cx="5691398" cy="5213573"/>
          </a:xfrm>
        </p:spPr>
        <p:txBody>
          <a:bodyPr>
            <a:normAutofit/>
          </a:bodyPr>
          <a:lstStyle/>
          <a:p>
            <a:pPr>
              <a:buFont typeface="Arial" panose="020B0604020202020204" pitchFamily="34" charset="0"/>
              <a:buChar char="•"/>
            </a:pPr>
            <a:r>
              <a:rPr lang="en-GB" dirty="0"/>
              <a:t>Symmetric / Asymmetric Multiplayer</a:t>
            </a:r>
          </a:p>
          <a:p>
            <a:pPr>
              <a:buFont typeface="Arial" panose="020B0604020202020204" pitchFamily="34" charset="0"/>
              <a:buChar char="•"/>
            </a:pPr>
            <a:r>
              <a:rPr lang="en-GB" b="1" dirty="0"/>
              <a:t>Symmetric</a:t>
            </a:r>
          </a:p>
          <a:p>
            <a:pPr lvl="1">
              <a:buFont typeface="Arial" panose="020B0604020202020204" pitchFamily="34" charset="0"/>
              <a:buChar char="•"/>
            </a:pPr>
            <a:r>
              <a:rPr lang="en-GB" dirty="0"/>
              <a:t>Players have the same basic abilities, which makes the experience similar for each player</a:t>
            </a:r>
          </a:p>
          <a:p>
            <a:pPr>
              <a:buFont typeface="Arial" panose="020B0604020202020204" pitchFamily="34" charset="0"/>
              <a:buChar char="•"/>
            </a:pPr>
            <a:r>
              <a:rPr lang="en-GB" b="1" dirty="0"/>
              <a:t>Asymmetric</a:t>
            </a:r>
          </a:p>
          <a:p>
            <a:pPr lvl="1">
              <a:buFont typeface="Arial" panose="020B0604020202020204" pitchFamily="34" charset="0"/>
              <a:buChar char="•"/>
            </a:pPr>
            <a:r>
              <a:rPr lang="en-GB" dirty="0"/>
              <a:t>Players have different abilities which contribute to the overall team. Gameplay characteristics are designed for each player. The game designers need to provide a suitable balance between the player being able to defend and attack, but also perform their task as needed.</a:t>
            </a:r>
          </a:p>
        </p:txBody>
      </p:sp>
      <p:sp>
        <p:nvSpPr>
          <p:cNvPr id="4" name="Title 1">
            <a:extLst>
              <a:ext uri="{FF2B5EF4-FFF2-40B4-BE49-F238E27FC236}">
                <a16:creationId xmlns:a16="http://schemas.microsoft.com/office/drawing/2014/main" id="{DDEA9A70-F3E6-180D-E3D6-C9AC81BCD04A}"/>
              </a:ext>
            </a:extLst>
          </p:cNvPr>
          <p:cNvSpPr txBox="1">
            <a:spLocks/>
          </p:cNvSpPr>
          <p:nvPr/>
        </p:nvSpPr>
        <p:spPr>
          <a:xfrm>
            <a:off x="448056" y="649224"/>
            <a:ext cx="11292840" cy="625661"/>
          </a:xfrm>
          <a:prstGeom prst="rect">
            <a:avLst/>
          </a:prstGeom>
        </p:spPr>
        <p:txBody>
          <a:bodyPr vert="horz" wrap="square" lIns="0" tIns="0" rIns="0" bIns="0" rtlCol="0" anchor="t">
            <a:normAutofit/>
          </a:bodyPr>
          <a:lst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a:lstStyle>
          <a:p>
            <a:r>
              <a:rPr lang="en-GB" sz="4000"/>
              <a:t>Multiplayer Games: Sub-Genres</a:t>
            </a:r>
            <a:endParaRPr lang="en-GB" sz="4000" dirty="0"/>
          </a:p>
        </p:txBody>
      </p:sp>
      <p:pic>
        <p:nvPicPr>
          <p:cNvPr id="2" name="Picture 2" descr="Image result for evolve screenshots">
            <a:extLst>
              <a:ext uri="{FF2B5EF4-FFF2-40B4-BE49-F238E27FC236}">
                <a16:creationId xmlns:a16="http://schemas.microsoft.com/office/drawing/2014/main" id="{B367E40F-B14A-D474-92E1-67F6945C3A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7802" y="1189268"/>
            <a:ext cx="5280977" cy="297055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B4F821CC-2590-7849-C324-8E2901ACCD8E}"/>
              </a:ext>
            </a:extLst>
          </p:cNvPr>
          <p:cNvSpPr txBox="1"/>
          <p:nvPr/>
        </p:nvSpPr>
        <p:spPr>
          <a:xfrm>
            <a:off x="6327611" y="6573958"/>
            <a:ext cx="1719670" cy="215444"/>
          </a:xfrm>
          <a:prstGeom prst="rect">
            <a:avLst/>
          </a:prstGeom>
          <a:noFill/>
        </p:spPr>
        <p:txBody>
          <a:bodyPr wrap="square" rtlCol="0">
            <a:spAutoFit/>
          </a:bodyPr>
          <a:lstStyle/>
          <a:p>
            <a:r>
              <a:rPr lang="en-GB" sz="800" dirty="0"/>
              <a:t>Left 4 Dead 2 © Valve</a:t>
            </a:r>
          </a:p>
        </p:txBody>
      </p:sp>
      <p:pic>
        <p:nvPicPr>
          <p:cNvPr id="15" name="Picture 14" descr="A screenshot of a video game&#10;&#10;Description automatically generated">
            <a:extLst>
              <a:ext uri="{FF2B5EF4-FFF2-40B4-BE49-F238E27FC236}">
                <a16:creationId xmlns:a16="http://schemas.microsoft.com/office/drawing/2014/main" id="{9277770A-19CC-097D-15AD-8937E3C05D98}"/>
              </a:ext>
            </a:extLst>
          </p:cNvPr>
          <p:cNvPicPr>
            <a:picLocks noChangeAspect="1"/>
          </p:cNvPicPr>
          <p:nvPr/>
        </p:nvPicPr>
        <p:blipFill>
          <a:blip r:embed="rId3">
            <a:extLst>
              <a:ext uri="{28A0092B-C50C-407E-A947-70E740481C1C}">
                <a14:useLocalDpi xmlns:a14="http://schemas.microsoft.com/office/drawing/2010/main" val="0"/>
              </a:ext>
            </a:extLst>
          </a:blip>
          <a:srcRect l="-4" t="16735" r="4"/>
          <a:stretch/>
        </p:blipFill>
        <p:spPr>
          <a:xfrm>
            <a:off x="6327611" y="4375262"/>
            <a:ext cx="5281168" cy="2198696"/>
          </a:xfrm>
          <a:prstGeom prst="rect">
            <a:avLst/>
          </a:prstGeom>
        </p:spPr>
      </p:pic>
      <p:sp>
        <p:nvSpPr>
          <p:cNvPr id="16" name="TextBox 15">
            <a:extLst>
              <a:ext uri="{FF2B5EF4-FFF2-40B4-BE49-F238E27FC236}">
                <a16:creationId xmlns:a16="http://schemas.microsoft.com/office/drawing/2014/main" id="{1FDD53BE-0070-54A8-C32A-2DF971C07652}"/>
              </a:ext>
            </a:extLst>
          </p:cNvPr>
          <p:cNvSpPr txBox="1"/>
          <p:nvPr/>
        </p:nvSpPr>
        <p:spPr>
          <a:xfrm>
            <a:off x="6327611" y="4159818"/>
            <a:ext cx="1719670" cy="215444"/>
          </a:xfrm>
          <a:prstGeom prst="rect">
            <a:avLst/>
          </a:prstGeom>
          <a:noFill/>
        </p:spPr>
        <p:txBody>
          <a:bodyPr wrap="square" rtlCol="0">
            <a:spAutoFit/>
          </a:bodyPr>
          <a:lstStyle/>
          <a:p>
            <a:r>
              <a:rPr lang="en-GB" sz="800" dirty="0"/>
              <a:t>Evolve © Turtle Rock Studios</a:t>
            </a:r>
          </a:p>
        </p:txBody>
      </p:sp>
    </p:spTree>
    <p:extLst>
      <p:ext uri="{BB962C8B-B14F-4D97-AF65-F5344CB8AC3E}">
        <p14:creationId xmlns:p14="http://schemas.microsoft.com/office/powerpoint/2010/main" val="4138404054"/>
      </p:ext>
    </p:extLst>
  </p:cSld>
  <p:clrMapOvr>
    <a:masterClrMapping/>
  </p:clrMapOvr>
</p:sld>
</file>

<file path=ppt/theme/theme1.xml><?xml version="1.0" encoding="utf-8"?>
<a:theme xmlns:a="http://schemas.openxmlformats.org/drawingml/2006/main" name="ThinLineVTI">
  <a:themeElements>
    <a:clrScheme name="ThinLines Color Scheme">
      <a:dk1>
        <a:sysClr val="windowText" lastClr="000000"/>
      </a:dk1>
      <a:lt1>
        <a:sysClr val="window" lastClr="FFFFFF"/>
      </a:lt1>
      <a:dk2>
        <a:srgbClr val="000000"/>
      </a:dk2>
      <a:lt2>
        <a:srgbClr val="FFFFFF"/>
      </a:lt2>
      <a:accent1>
        <a:srgbClr val="00BAC8"/>
      </a:accent1>
      <a:accent2>
        <a:srgbClr val="794DFF"/>
      </a:accent2>
      <a:accent3>
        <a:srgbClr val="00D17D"/>
      </a:accent3>
      <a:accent4>
        <a:srgbClr val="404040"/>
      </a:accent4>
      <a:accent5>
        <a:srgbClr val="FE5D21"/>
      </a:accent5>
      <a:accent6>
        <a:srgbClr val="B3B3B3"/>
      </a:accent6>
      <a:hlink>
        <a:srgbClr val="3E8FF1"/>
      </a:hlink>
      <a:folHlink>
        <a:srgbClr val="939393"/>
      </a:folHlink>
    </a:clrScheme>
    <a:fontScheme name="Custom 3">
      <a:majorFont>
        <a:latin typeface="Source Sans Pro Light"/>
        <a:ea typeface=""/>
        <a:cs typeface=""/>
      </a:majorFont>
      <a:minorFont>
        <a:latin typeface="Source Sans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inLineVTI" id="{DA2A884B-D36C-4F63-9FE8-3C89F2B99A40}" vid="{62C1F77B-42AE-47B9-869B-5CE48C8ED844}"/>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02D8284A6935C41B217E74C29BA72AC" ma:contentTypeVersion="17" ma:contentTypeDescription="Create a new document." ma:contentTypeScope="" ma:versionID="b506c8bf27691706ce5760f60f4c60b4">
  <xsd:schema xmlns:xsd="http://www.w3.org/2001/XMLSchema" xmlns:xs="http://www.w3.org/2001/XMLSchema" xmlns:p="http://schemas.microsoft.com/office/2006/metadata/properties" xmlns:ns3="678acae0-4037-4b06-82a7-90fe5953695e" xmlns:ns4="7f849e40-2902-4788-90b3-4bbd61327341" targetNamespace="http://schemas.microsoft.com/office/2006/metadata/properties" ma:root="true" ma:fieldsID="f9f61084aad5f60074d7225d5b339cb6" ns3:_="" ns4:_="">
    <xsd:import namespace="678acae0-4037-4b06-82a7-90fe5953695e"/>
    <xsd:import namespace="7f849e40-2902-4788-90b3-4bbd61327341"/>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element ref="ns4:_activity" minOccurs="0"/>
                <xsd:element ref="ns4:MediaServiceDateTaken" minOccurs="0"/>
                <xsd:element ref="ns4:MediaLengthInSeconds" minOccurs="0"/>
                <xsd:element ref="ns4:MediaServiceObjectDetectorVersions" minOccurs="0"/>
                <xsd:element ref="ns4:MediaServiceSystemTags" minOccurs="0"/>
                <xsd:element ref="ns4: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8acae0-4037-4b06-82a7-90fe5953695e"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f849e40-2902-4788-90b3-4bbd61327341"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_activity" ma:index="19" nillable="true" ma:displayName="_activity" ma:hidden="true" ma:internalName="_activity">
      <xsd:simpleType>
        <xsd:restriction base="dms:Note"/>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ystemTags" ma:index="23" nillable="true" ma:displayName="MediaServiceSystemTags" ma:hidden="true" ma:internalName="MediaServiceSystemTags" ma:readOnly="true">
      <xsd:simpleType>
        <xsd:restriction base="dms:Note"/>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7f849e40-2902-4788-90b3-4bbd61327341" xsi:nil="true"/>
  </documentManagement>
</p:properties>
</file>

<file path=customXml/itemProps1.xml><?xml version="1.0" encoding="utf-8"?>
<ds:datastoreItem xmlns:ds="http://schemas.openxmlformats.org/officeDocument/2006/customXml" ds:itemID="{BCFCC861-A4B5-47E5-BF76-E6D0705295B0}">
  <ds:schemaRefs>
    <ds:schemaRef ds:uri="http://schemas.microsoft.com/sharepoint/v3/contenttype/forms"/>
  </ds:schemaRefs>
</ds:datastoreItem>
</file>

<file path=customXml/itemProps2.xml><?xml version="1.0" encoding="utf-8"?>
<ds:datastoreItem xmlns:ds="http://schemas.openxmlformats.org/officeDocument/2006/customXml" ds:itemID="{1E3E6F54-0646-4BAA-8C88-77C6044D4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78acae0-4037-4b06-82a7-90fe5953695e"/>
    <ds:schemaRef ds:uri="7f849e40-2902-4788-90b3-4bbd6132734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9AA219C-49B9-4B8F-80D8-2557A2186EA1}">
  <ds:schemaRefs>
    <ds:schemaRef ds:uri="http://schemas.microsoft.com/office/2006/documentManagement/types"/>
    <ds:schemaRef ds:uri="http://schemas.microsoft.com/office/infopath/2007/PartnerControls"/>
    <ds:schemaRef ds:uri="678acae0-4037-4b06-82a7-90fe5953695e"/>
    <ds:schemaRef ds:uri="7f849e40-2902-4788-90b3-4bbd61327341"/>
    <ds:schemaRef ds:uri="http://purl.org/dc/dcmitype/"/>
    <ds:schemaRef ds:uri="http://purl.org/dc/terms/"/>
    <ds:schemaRef ds:uri="http://schemas.openxmlformats.org/package/2006/metadata/core-properties"/>
    <ds:schemaRef ds:uri="http://purl.org/dc/elements/1.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433</TotalTime>
  <Words>2377</Words>
  <Application>Microsoft Office PowerPoint</Application>
  <PresentationFormat>Widescreen</PresentationFormat>
  <Paragraphs>125</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 Light</vt:lpstr>
      <vt:lpstr>Source Sans Pro</vt:lpstr>
      <vt:lpstr>Source Sans Pro Light</vt:lpstr>
      <vt:lpstr>Wingdings</vt:lpstr>
      <vt:lpstr>ThinLineVTI</vt:lpstr>
      <vt:lpstr>GDV4000 Introduction to Games Industry Practice  Game Genres: Considerations for Multi-Player Games</vt:lpstr>
      <vt:lpstr>Based on original research by Dr Paul Angel. </vt:lpstr>
      <vt:lpstr>Multiplayer Games: A Brief History</vt:lpstr>
      <vt:lpstr>Multiplayer Games: A Brief History</vt:lpstr>
      <vt:lpstr>Multiplayer Games: A Brief History</vt:lpstr>
      <vt:lpstr>Multiplayer Games: A Brief History</vt:lpstr>
      <vt:lpstr>Multiplayer Games: Sub-Genres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Smith, Ian</dc:creator>
  <cp:lastModifiedBy>Smith, Ian</cp:lastModifiedBy>
  <cp:revision>2</cp:revision>
  <dcterms:created xsi:type="dcterms:W3CDTF">2024-11-25T20:20:36Z</dcterms:created>
  <dcterms:modified xsi:type="dcterms:W3CDTF">2024-11-28T22:58:22Z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0x010100102D8284A6935C41B217E74C29BA72AC</vt:lpwstr>
  </property>
</Properties>
</file>

<file path=docProps/thumbnail.jpeg>
</file>